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Inter" panose="020B0604020202020204" charset="0"/>
      <p:regular r:id="rId33"/>
      <p:bold r:id="rId34"/>
    </p:embeddedFont>
    <p:embeddedFont>
      <p:font typeface="Inter ExtraBold" panose="020B0604020202020204" charset="0"/>
      <p:bold r:id="rId35"/>
    </p:embeddedFont>
    <p:embeddedFont>
      <p:font typeface="Inter Light" panose="020B0604020202020204" charset="0"/>
      <p:regular r:id="rId36"/>
      <p:bold r:id="rId37"/>
    </p:embeddedFont>
    <p:embeddedFont>
      <p:font typeface="Inter Medium" panose="020B0604020202020204" charset="0"/>
      <p:regular r:id="rId38"/>
      <p:bold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86B3A9-A0D8-4519-A368-0C7362B1681E}">
  <a:tblStyle styleId="{9F86B3A9-A0D8-4519-A368-0C7362B168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F610E7F-65D5-45FC-8556-46C133D0CDC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35bcf41cf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g135bcf41cf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93e9f0b9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93e9f0b9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93e9f0b9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93e9f0b9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93e9f0b9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93e9f0b92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94f0e828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94f0e8287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93e9f0b9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493e9f0b9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94f0e828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94f0e828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41c5ee96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541c5ee96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94f0e828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394f0e828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493e9f0b9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493e9f0b9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5bcf41cf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35bcf41cf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35bcf41cf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35bcf41cf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52b635e26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52b635e26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94f0e8287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394f0e8287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52b635e26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52b635e26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94f0e8287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394f0e8287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493e9f0b9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493e9f0b9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52b635e26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52b635e26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52b635e26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52b635e26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49631a047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49631a047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52b635e2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52b635e2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493e9f0b9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493e9f0b9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35bcf41cf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35bcf41cf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49631a04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49631a047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493e9f0b9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493e9f0b9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493e9f0b9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493e9f0b9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93e9f0b9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93e9f0b9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93e9f0b9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93e9f0b9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5bcf41cf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5bcf41cf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93e9f0b9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93e9f0b9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erence Left 1">
  <p:cSld name="BLANK_3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79625"/>
            <a:ext cx="1652756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erence Right">
  <p:cSld name="BLANK_2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10250" y="4579625"/>
            <a:ext cx="1652756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.jpg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75" y="4090126"/>
            <a:ext cx="1828803" cy="43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"/>
          <p:cNvSpPr txBox="1"/>
          <p:nvPr/>
        </p:nvSpPr>
        <p:spPr>
          <a:xfrm>
            <a:off x="609575" y="609600"/>
            <a:ext cx="42129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21017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Ricardo Furbino &amp; Hugo Rios-Neto</a:t>
            </a:r>
            <a:endParaRPr sz="1800">
              <a:solidFill>
                <a:srgbClr val="E21017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19" name="Google Shape;19;p6"/>
          <p:cNvSpPr txBox="1"/>
          <p:nvPr/>
        </p:nvSpPr>
        <p:spPr>
          <a:xfrm>
            <a:off x="609575" y="845100"/>
            <a:ext cx="6438000" cy="17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Generalized Action based Ball Recovery Model using 360° data</a:t>
            </a:r>
            <a:endParaRPr sz="44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195000" y="935100"/>
            <a:ext cx="2662800" cy="21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Complex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Distância e Ângulo para o gol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Distância entre local de começo e final da ação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Tempo e distância entre a ação e as     anteriores a ela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Time com a Bola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381000" y="935100"/>
            <a:ext cx="2763600" cy="22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SPADL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Tipo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Resultado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Parte do Corpo 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Coordenadas (x,y) do Começo e Final da Ação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Tempo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Action Features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5908200" y="935100"/>
            <a:ext cx="28548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Game Context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Placar no Estado do Jogo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381000" y="3240575"/>
            <a:ext cx="838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E21017"/>
                </a:solidFill>
                <a:latin typeface="Inter"/>
                <a:ea typeface="Inter"/>
                <a:cs typeface="Inter"/>
                <a:sym typeface="Inter"/>
              </a:rPr>
              <a:t>Por quê?</a:t>
            </a:r>
            <a:r>
              <a:rPr lang="en" sz="1200">
                <a:solidFill>
                  <a:srgbClr val="E21017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Informações básicas das ações; Velocidade do Jogo; Adicionar Contexto.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21" name="Google Shape;121;p15"/>
          <p:cNvCxnSpPr/>
          <p:nvPr/>
        </p:nvCxnSpPr>
        <p:spPr>
          <a:xfrm>
            <a:off x="685800" y="1774125"/>
            <a:ext cx="795300" cy="2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5"/>
          <p:cNvCxnSpPr/>
          <p:nvPr/>
        </p:nvCxnSpPr>
        <p:spPr>
          <a:xfrm>
            <a:off x="685800" y="1464350"/>
            <a:ext cx="387600" cy="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5"/>
          <p:cNvCxnSpPr/>
          <p:nvPr/>
        </p:nvCxnSpPr>
        <p:spPr>
          <a:xfrm>
            <a:off x="3428175" y="2906913"/>
            <a:ext cx="1314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4" name="Google Shape;124;p15" descr="{&quot;mathml&quot;:&quot;&lt;math style=\&quot;font-family:stix;font-size:16px;\&quot; xmlns=\&quot;http://www.w3.org/1998/Math/MathML\&quot;&gt;&lt;mstyle mathsize=\&quot;16px\&quot;&gt;&lt;mi&gt;&amp;#x3C4;&lt;/mi&gt;&lt;/mstyle&gt;&lt;/math&gt;&quot;,&quot;truncated&quot;:false}" title="tau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998" y="2527071"/>
            <a:ext cx="95504" cy="8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>
            <a:off x="4479800" y="1178525"/>
            <a:ext cx="24582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○"/>
            </a:pP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Pitch Control Features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381000" y="935100"/>
            <a:ext cx="78828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Decisão</a:t>
            </a: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: criar métricas para extrair o contexto espacial.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Problema</a:t>
            </a: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: Complexidade do modelo de Pitch Control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Solução</a:t>
            </a: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: Cython ao invés de Python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u="sng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Features Geradas</a:t>
            </a: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: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381000" y="2326500"/>
            <a:ext cx="24582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PC Médio por frame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Ata e Def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Transition Probability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PC Médio em um raio de tamanho m perto da bola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3456000" y="2326500"/>
            <a:ext cx="43860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Most Relevant Pitch Control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Para cada         e           jogadores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PC Médio em espaços onde o valor do PC é no máximo     e a área no campo desses espaços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= [0.01, 0.25, 0.50, 0.75]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134" name="Google Shape;134;p16" descr="{&quot;mathml&quot;:&quot;&lt;math style=\&quot;font-family:stix;font-size:16px;\&quot; xmlns=\&quot;http://www.w3.org/1998/Math/MathML\&quot;&gt;&lt;mstyle mathsize=\&quot;16px\&quot;&gt;&lt;mi&gt;p&lt;/mi&gt;&lt;/mstyle&gt;&lt;/math&gt;&quot;,&quot;truncated&quot;:false}" title="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751" y="3670035"/>
            <a:ext cx="130048" cy="13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{&quot;mathml&quot;:&quot;&lt;math style=\&quot;font-family:stix;font-size:16px;\&quot; xmlns=\&quot;http://www.w3.org/1998/Math/MathML\&quot;&gt;&lt;mstyle mathsize=\&quot;16px\&quot;&gt;&lt;mi&gt;p&lt;/mi&gt;&lt;/mstyle&gt;&lt;/math&gt;&quot;,&quot;truncated&quot;:false}" title="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776" y="3344185"/>
            <a:ext cx="130048" cy="13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{&quot;mathml&quot;:&quot;&lt;math style=\&quot;font-family:stix;font-size:16px;\&quot; xmlns=\&quot;http://www.w3.org/1998/Math/MathML\&quot;&gt;&lt;mstyle mathsize=\&quot;16px\&quot;&gt;&lt;msub&gt;&lt;mi&gt;n&lt;/mi&gt;&lt;mrow&gt;&lt;mi&gt;a&lt;/mi&gt;&lt;mi&gt;t&lt;/mi&gt;&lt;mi&gt;t&lt;/mi&gt;&lt;/mrow&gt;&lt;/msub&gt;&lt;/mstyle&gt;&lt;/math&gt;&quot;,&quot;truncated&quot;:false}" title="n com a t t subscrito fim do subscr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807" y="2764383"/>
            <a:ext cx="300736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{&quot;mathml&quot;:&quot;&lt;math style=\&quot;font-family:stix;font-size:16px;\&quot; xmlns=\&quot;http://www.w3.org/1998/Math/MathML\&quot;&gt;&lt;mstyle mathsize=\&quot;16px\&quot;&gt;&lt;msub&gt;&lt;mi&gt;n&lt;/mi&gt;&lt;mrow&gt;&lt;mi&gt;d&lt;/mi&gt;&lt;mi&gt;e&lt;/mi&gt;&lt;mi&gt;f&lt;/mi&gt;&lt;/mrow&gt;&lt;/msub&gt;&lt;/mstyle&gt;&lt;/math&gt;&quot;,&quot;truncated&quot;:false}" title="n com d e f subscrito fim do subscrit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4904" y="2749143"/>
            <a:ext cx="367792" cy="207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/>
        </p:nvSpPr>
        <p:spPr>
          <a:xfrm>
            <a:off x="381000" y="381000"/>
            <a:ext cx="381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Metodologia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4953000" y="1876050"/>
            <a:ext cx="38100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Training, Validation and Test Set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Training 80:20 Validation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Test: Todos os Jogos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381000" y="1769850"/>
            <a:ext cx="38100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Descrição dos Dados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Statsbomb 360 Data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570 jogos da Premier League (Inglesa)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Todos os jogos de 10 times das temporadas 2020/21 e 2021/22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Design Choices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3144600" y="1716450"/>
            <a:ext cx="28548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Algoritmo de Machine Learning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Tempo vs. Acurácia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Log Reg, XGBoost, Rand Forest, CatBoost…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4141800" y="3250850"/>
            <a:ext cx="86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E21017"/>
                </a:solidFill>
                <a:latin typeface="Inter"/>
                <a:ea typeface="Inter"/>
                <a:cs typeface="Inter"/>
                <a:sym typeface="Inter"/>
              </a:rPr>
              <a:t>XGBoost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Design Choices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880275" y="935100"/>
            <a:ext cx="2810100" cy="1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Número de Jogadores por Time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Número fixo de tracking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Qual o comportamento do modelo quando há menos que    jogadores no frame?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1332275" y="2387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E21017"/>
                </a:solidFill>
                <a:latin typeface="Inter"/>
                <a:ea typeface="Inter"/>
                <a:cs typeface="Inter"/>
                <a:sym typeface="Inter"/>
              </a:rPr>
              <a:t>= 5</a:t>
            </a:r>
            <a:endParaRPr sz="1200" b="1">
              <a:solidFill>
                <a:srgbClr val="E21017"/>
              </a:solidFill>
            </a:endParaRPr>
          </a:p>
        </p:txBody>
      </p:sp>
      <p:cxnSp>
        <p:nvCxnSpPr>
          <p:cNvPr id="160" name="Google Shape;160;p19"/>
          <p:cNvCxnSpPr>
            <a:endCxn id="161" idx="1"/>
          </p:cNvCxnSpPr>
          <p:nvPr/>
        </p:nvCxnSpPr>
        <p:spPr>
          <a:xfrm rot="-5400000" flipH="1">
            <a:off x="4151999" y="2079850"/>
            <a:ext cx="1133700" cy="3138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19"/>
          <p:cNvCxnSpPr>
            <a:endCxn id="163" idx="1"/>
          </p:cNvCxnSpPr>
          <p:nvPr/>
        </p:nvCxnSpPr>
        <p:spPr>
          <a:xfrm rot="-5400000" flipH="1">
            <a:off x="4504803" y="1264875"/>
            <a:ext cx="413400" cy="3285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" name="Google Shape;164;p19"/>
          <p:cNvSpPr/>
          <p:nvPr/>
        </p:nvSpPr>
        <p:spPr>
          <a:xfrm>
            <a:off x="5592653" y="895275"/>
            <a:ext cx="2622600" cy="385800"/>
          </a:xfrm>
          <a:prstGeom prst="roundRect">
            <a:avLst>
              <a:gd name="adj" fmla="val 16667"/>
            </a:avLst>
          </a:prstGeom>
          <a:solidFill>
            <a:srgbClr val="840D35"/>
          </a:solidFill>
          <a:ln w="9525" cap="flat" cmpd="sng">
            <a:solidFill>
              <a:srgbClr val="840D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ML - 2 Features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4875753" y="1470525"/>
            <a:ext cx="712500" cy="330600"/>
          </a:xfrm>
          <a:prstGeom prst="roundRect">
            <a:avLst>
              <a:gd name="adj" fmla="val 16667"/>
            </a:avLst>
          </a:prstGeom>
          <a:solidFill>
            <a:srgbClr val="B61249"/>
          </a:solidFill>
          <a:ln w="9525" cap="flat" cmpd="sng">
            <a:solidFill>
              <a:srgbClr val="B61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4875749" y="2638300"/>
            <a:ext cx="712500" cy="330600"/>
          </a:xfrm>
          <a:prstGeom prst="roundRect">
            <a:avLst>
              <a:gd name="adj" fmla="val 16667"/>
            </a:avLst>
          </a:prstGeom>
          <a:solidFill>
            <a:srgbClr val="B61249"/>
          </a:solidFill>
          <a:ln w="9525" cap="flat" cmpd="sng">
            <a:solidFill>
              <a:srgbClr val="B61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5641376" y="2097500"/>
            <a:ext cx="712500" cy="330600"/>
          </a:xfrm>
          <a:prstGeom prst="roundRect">
            <a:avLst>
              <a:gd name="adj" fmla="val 16667"/>
            </a:avLst>
          </a:prstGeom>
          <a:solidFill>
            <a:srgbClr val="E1165A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Player 1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6547701" y="2097500"/>
            <a:ext cx="712500" cy="330600"/>
          </a:xfrm>
          <a:prstGeom prst="roundRect">
            <a:avLst>
              <a:gd name="adj" fmla="val 16667"/>
            </a:avLst>
          </a:prstGeom>
          <a:solidFill>
            <a:srgbClr val="E1165A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Player 2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7" name="Google Shape;167;p19"/>
          <p:cNvCxnSpPr>
            <a:stCxn id="163" idx="3"/>
            <a:endCxn id="165" idx="0"/>
          </p:cNvCxnSpPr>
          <p:nvPr/>
        </p:nvCxnSpPr>
        <p:spPr>
          <a:xfrm>
            <a:off x="5588253" y="1635825"/>
            <a:ext cx="409500" cy="4617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9"/>
          <p:cNvCxnSpPr>
            <a:stCxn id="163" idx="3"/>
            <a:endCxn id="166" idx="0"/>
          </p:cNvCxnSpPr>
          <p:nvPr/>
        </p:nvCxnSpPr>
        <p:spPr>
          <a:xfrm>
            <a:off x="5588253" y="1635825"/>
            <a:ext cx="1315800" cy="4617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9"/>
          <p:cNvSpPr/>
          <p:nvPr/>
        </p:nvSpPr>
        <p:spPr>
          <a:xfrm>
            <a:off x="5738726" y="3244525"/>
            <a:ext cx="712500" cy="330600"/>
          </a:xfrm>
          <a:prstGeom prst="roundRect">
            <a:avLst>
              <a:gd name="adj" fmla="val 16667"/>
            </a:avLst>
          </a:prstGeom>
          <a:solidFill>
            <a:srgbClr val="E1165A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Player 1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0" name="Google Shape;170;p19"/>
          <p:cNvCxnSpPr>
            <a:stCxn id="161" idx="3"/>
            <a:endCxn id="169" idx="0"/>
          </p:cNvCxnSpPr>
          <p:nvPr/>
        </p:nvCxnSpPr>
        <p:spPr>
          <a:xfrm>
            <a:off x="5588249" y="2803600"/>
            <a:ext cx="506700" cy="4410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19"/>
          <p:cNvSpPr/>
          <p:nvPr/>
        </p:nvSpPr>
        <p:spPr>
          <a:xfrm>
            <a:off x="4875874" y="3620100"/>
            <a:ext cx="712500" cy="330600"/>
          </a:xfrm>
          <a:prstGeom prst="roundRect">
            <a:avLst>
              <a:gd name="adj" fmla="val 16667"/>
            </a:avLst>
          </a:prstGeom>
          <a:solidFill>
            <a:srgbClr val="B61249"/>
          </a:solidFill>
          <a:ln w="9525" cap="flat" cmpd="sng">
            <a:solidFill>
              <a:srgbClr val="B61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5738851" y="4226325"/>
            <a:ext cx="712500" cy="330600"/>
          </a:xfrm>
          <a:prstGeom prst="roundRect">
            <a:avLst>
              <a:gd name="adj" fmla="val 16667"/>
            </a:avLst>
          </a:prstGeom>
          <a:solidFill>
            <a:srgbClr val="E1165A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Player 1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" name="Google Shape;173;p19"/>
          <p:cNvCxnSpPr>
            <a:stCxn id="171" idx="3"/>
            <a:endCxn id="172" idx="0"/>
          </p:cNvCxnSpPr>
          <p:nvPr/>
        </p:nvCxnSpPr>
        <p:spPr>
          <a:xfrm>
            <a:off x="5588374" y="3785400"/>
            <a:ext cx="506700" cy="4410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p19"/>
          <p:cNvSpPr/>
          <p:nvPr/>
        </p:nvSpPr>
        <p:spPr>
          <a:xfrm>
            <a:off x="7454026" y="2097500"/>
            <a:ext cx="712500" cy="330600"/>
          </a:xfrm>
          <a:prstGeom prst="roundRect">
            <a:avLst>
              <a:gd name="adj" fmla="val 16667"/>
            </a:avLst>
          </a:prstGeom>
          <a:solidFill>
            <a:srgbClr val="E1165A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Player 3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5" name="Google Shape;175;p19"/>
          <p:cNvCxnSpPr>
            <a:stCxn id="163" idx="3"/>
            <a:endCxn id="174" idx="0"/>
          </p:cNvCxnSpPr>
          <p:nvPr/>
        </p:nvCxnSpPr>
        <p:spPr>
          <a:xfrm>
            <a:off x="5588253" y="1635825"/>
            <a:ext cx="2222100" cy="4617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" name="Google Shape;176;p19"/>
          <p:cNvCxnSpPr>
            <a:endCxn id="171" idx="1"/>
          </p:cNvCxnSpPr>
          <p:nvPr/>
        </p:nvCxnSpPr>
        <p:spPr>
          <a:xfrm rot="-5400000" flipH="1">
            <a:off x="4205374" y="3114900"/>
            <a:ext cx="997500" cy="3435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19"/>
          <p:cNvCxnSpPr>
            <a:stCxn id="164" idx="1"/>
          </p:cNvCxnSpPr>
          <p:nvPr/>
        </p:nvCxnSpPr>
        <p:spPr>
          <a:xfrm flipH="1">
            <a:off x="4606853" y="1088175"/>
            <a:ext cx="985800" cy="149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19"/>
          <p:cNvCxnSpPr/>
          <p:nvPr/>
        </p:nvCxnSpPr>
        <p:spPr>
          <a:xfrm>
            <a:off x="6485275" y="1520675"/>
            <a:ext cx="15000" cy="35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19"/>
          <p:cNvCxnSpPr/>
          <p:nvPr/>
        </p:nvCxnSpPr>
        <p:spPr>
          <a:xfrm>
            <a:off x="7398338" y="1534800"/>
            <a:ext cx="15000" cy="35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19"/>
          <p:cNvCxnSpPr/>
          <p:nvPr/>
        </p:nvCxnSpPr>
        <p:spPr>
          <a:xfrm>
            <a:off x="5641374" y="2798250"/>
            <a:ext cx="1413000" cy="4410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19"/>
          <p:cNvSpPr/>
          <p:nvPr/>
        </p:nvSpPr>
        <p:spPr>
          <a:xfrm>
            <a:off x="6593063" y="3244525"/>
            <a:ext cx="712500" cy="330600"/>
          </a:xfrm>
          <a:prstGeom prst="roundRect">
            <a:avLst>
              <a:gd name="adj" fmla="val 16667"/>
            </a:avLst>
          </a:prstGeom>
          <a:solidFill>
            <a:srgbClr val="E1165A"/>
          </a:solidFill>
          <a:ln w="9525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Player 2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5874025" y="1229025"/>
            <a:ext cx="153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1               2</a:t>
            </a:r>
            <a:endParaRPr/>
          </a:p>
        </p:txBody>
      </p:sp>
      <p:cxnSp>
        <p:nvCxnSpPr>
          <p:cNvPr id="183" name="Google Shape;183;p19"/>
          <p:cNvCxnSpPr/>
          <p:nvPr/>
        </p:nvCxnSpPr>
        <p:spPr>
          <a:xfrm rot="10800000" flipH="1">
            <a:off x="7551501" y="1872550"/>
            <a:ext cx="598200" cy="728400"/>
          </a:xfrm>
          <a:prstGeom prst="straightConnector1">
            <a:avLst/>
          </a:prstGeom>
          <a:noFill/>
          <a:ln w="28575" cap="flat" cmpd="sng">
            <a:solidFill>
              <a:srgbClr val="E2101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9"/>
          <p:cNvCxnSpPr/>
          <p:nvPr/>
        </p:nvCxnSpPr>
        <p:spPr>
          <a:xfrm rot="10800000">
            <a:off x="7662975" y="1833750"/>
            <a:ext cx="357900" cy="834900"/>
          </a:xfrm>
          <a:prstGeom prst="straightConnector1">
            <a:avLst/>
          </a:prstGeom>
          <a:noFill/>
          <a:ln w="28575" cap="flat" cmpd="sng">
            <a:solidFill>
              <a:srgbClr val="E2101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19"/>
          <p:cNvSpPr txBox="1"/>
          <p:nvPr/>
        </p:nvSpPr>
        <p:spPr>
          <a:xfrm>
            <a:off x="6451225" y="4206975"/>
            <a:ext cx="181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E21017"/>
                </a:solidFill>
                <a:latin typeface="Inter"/>
                <a:ea typeface="Inter"/>
                <a:cs typeface="Inter"/>
                <a:sym typeface="Inter"/>
              </a:rPr>
              <a:t>No </a:t>
            </a:r>
            <a:endParaRPr b="1">
              <a:solidFill>
                <a:srgbClr val="E21017"/>
              </a:solidFill>
            </a:endParaRPr>
          </a:p>
        </p:txBody>
      </p:sp>
      <p:pic>
        <p:nvPicPr>
          <p:cNvPr id="186" name="Google Shape;186;p19" descr="{&quot;mathml&quot;:&quot;&lt;math style=\&quot;font-family:stix;font-size:16px;\&quot; xmlns=\&quot;http://www.w3.org/1998/Math/MathML\&quot;&gt;&lt;mstyle mathsize=\&quot;16px\&quot;&gt;&lt;mi&gt;n&lt;/mi&gt;&lt;/mstyle&gt;&lt;/math&gt;&quot;,&quot;truncated&quot;:false}" title="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690" y="1755405"/>
            <a:ext cx="115824" cy="9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 descr="{&quot;mathml&quot;:&quot;&lt;math style=\&quot;font-family:stix;font-size:16px;\&quot; xmlns=\&quot;http://www.w3.org/1998/Math/MathML\&quot;&gt;&lt;mstyle mathsize=\&quot;16px\&quot;&gt;&lt;msub&gt;&lt;mi mathcolor=\&quot;#FFFFFF\&quot;&gt;a&lt;/mi&gt;&lt;mi mathcolor=\&quot;#FFFFFF\&quot;&gt;i&lt;/mi&gt;&lt;/msub&gt;&lt;/mstyle&gt;&lt;/math&gt;&quot;,&quot;truncated&quot;:false}" title="a com i subscr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1576" y="1547433"/>
            <a:ext cx="18084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 descr="{&quot;mathml&quot;:&quot;&lt;math style=\&quot;font-family:stix;font-size:16px;\&quot; xmlns=\&quot;http://www.w3.org/1998/Math/MathML\&quot;&gt;&lt;mstyle mathsize=\&quot;16px\&quot;&gt;&lt;msub&gt;&lt;mi mathcolor=\&quot;#FFFFFF\&quot;&gt;a&lt;/mi&gt;&lt;mrow mathcolor=\&quot;#FFFFFF\&quot;&gt;&lt;mi&gt;i&lt;/mi&gt;&lt;mo&gt;-&lt;/mo&gt;&lt;mn&gt;1&lt;/mn&gt;&lt;/mrow&gt;&lt;/msub&gt;&lt;/mstyle&gt;&lt;/math&gt;&quot;,&quot;truncated&quot;:false}" title="a com i menos 1 subscrito fim do subscrit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4736" y="2715208"/>
            <a:ext cx="41452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 descr="{&quot;mathml&quot;:&quot;&lt;math style=\&quot;font-family:stix;font-size:16px;\&quot; xmlns=\&quot;http://www.w3.org/1998/Math/MathML\&quot;&gt;&lt;mstyle mathsize=\&quot;16px\&quot;&gt;&lt;msub&gt;&lt;mi mathcolor=\&quot;#FFFFFF\&quot;&gt;a&lt;/mi&gt;&lt;mrow mathcolor=\&quot;#FFFFFF\&quot;&gt;&lt;mi&gt;i&lt;/mi&gt;&lt;mo&gt;-&lt;/mo&gt;&lt;mn&gt;2&lt;/mn&gt;&lt;/mrow&gt;&lt;/msub&gt;&lt;/mstyle&gt;&lt;/math&gt;&quot;,&quot;truncated&quot;:false}" title="a com i menos 2 subscrito fim do subscrit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4861" y="3697008"/>
            <a:ext cx="41452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 descr="{&quot;mathml&quot;:&quot;&lt;math style=\&quot;font-family:stix;font-size:16px;\&quot; xmlns=\&quot;http://www.w3.org/1998/Math/MathML\&quot;&gt;&lt;mstyle mathsize=\&quot;16px\&quot;&gt;&lt;msub&gt;&lt;mi&gt;n&lt;/mi&gt;&lt;mrow&gt;&lt;mi&gt;a&lt;/mi&gt;&lt;mi&gt;t&lt;/mi&gt;&lt;mi&gt;t&lt;/mi&gt;&lt;/mrow&gt;&lt;/msub&gt;&lt;/mstyle&gt;&lt;/math&gt;&quot;,&quot;truncated&quot;:false}" title="n com a t t subscrito fim do subscrit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1532" y="2483358"/>
            <a:ext cx="300736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 descr="{&quot;mathml&quot;:&quot;&lt;math style=\&quot;font-family:stix;font-size:16px;\&quot; xmlns=\&quot;http://www.w3.org/1998/Math/MathML\&quot;&gt;&lt;mstyle mathsize=\&quot;16px\&quot;&gt;&lt;msub&gt;&lt;mi&gt;n&lt;/mi&gt;&lt;mrow&gt;&lt;mi&gt;d&lt;/mi&gt;&lt;mi&gt;e&lt;/mi&gt;&lt;mi&gt;f&lt;/mi&gt;&lt;/mrow&gt;&lt;/msub&gt;&lt;/mstyle&gt;&lt;/math&gt;&quot;,&quot;truncated&quot;:false}" title="n com d e f subscrito fim do subscrit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1529" y="2787893"/>
            <a:ext cx="367792" cy="20726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1332275" y="27068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E21017"/>
                </a:solidFill>
                <a:latin typeface="Inter"/>
                <a:ea typeface="Inter"/>
                <a:cs typeface="Inter"/>
                <a:sym typeface="Inter"/>
              </a:rPr>
              <a:t>= 5</a:t>
            </a:r>
            <a:endParaRPr sz="1200" b="1">
              <a:solidFill>
                <a:srgbClr val="E21017"/>
              </a:solidFill>
            </a:endParaRPr>
          </a:p>
        </p:txBody>
      </p:sp>
      <p:pic>
        <p:nvPicPr>
          <p:cNvPr id="193" name="Google Shape;193;p19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sub&gt;&lt;mi&gt;y&lt;/mi&gt;&lt;mrow&gt;&lt;mi&gt;P&lt;/mi&gt;&lt;mi&gt;C&lt;/mi&gt;&lt;/mrow&gt;&lt;/msub&gt;&lt;/mrow&gt;&lt;/msub&gt;&lt;/mstyle&gt;&lt;/math&gt;&quot;,&quot;truncated&quot;:false}" title="P com r e c o v e r y com P C subscrito fim do subscrito subscrito fim do subscrit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71784" y="4250401"/>
            <a:ext cx="865632" cy="28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/>
        </p:nvSpPr>
        <p:spPr>
          <a:xfrm>
            <a:off x="880275" y="935100"/>
            <a:ext cx="35055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Ações Subsequentes      and 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Tamanho do Estado do Jogo: Mais informação vs. Informação Redundante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     = Action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     = Pitch Control Features*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Design Choices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200" name="Google Shape;200;p20"/>
          <p:cNvCxnSpPr>
            <a:stCxn id="201" idx="2"/>
            <a:endCxn id="202" idx="0"/>
          </p:cNvCxnSpPr>
          <p:nvPr/>
        </p:nvCxnSpPr>
        <p:spPr>
          <a:xfrm rot="-5400000" flipH="1">
            <a:off x="6132843" y="1367238"/>
            <a:ext cx="366300" cy="11838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" name="Google Shape;203;p20"/>
          <p:cNvCxnSpPr>
            <a:stCxn id="204" idx="0"/>
            <a:endCxn id="201" idx="2"/>
          </p:cNvCxnSpPr>
          <p:nvPr/>
        </p:nvCxnSpPr>
        <p:spPr>
          <a:xfrm rot="-5400000">
            <a:off x="4885636" y="1326442"/>
            <a:ext cx="389100" cy="1287900"/>
          </a:xfrm>
          <a:prstGeom prst="bentConnector3">
            <a:avLst>
              <a:gd name="adj1" fmla="val 49981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5" name="Google Shape;205;p20"/>
          <p:cNvCxnSpPr>
            <a:stCxn id="204" idx="2"/>
            <a:endCxn id="206" idx="0"/>
          </p:cNvCxnSpPr>
          <p:nvPr/>
        </p:nvCxnSpPr>
        <p:spPr>
          <a:xfrm rot="5400000">
            <a:off x="4121986" y="2687392"/>
            <a:ext cx="479400" cy="1491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7" name="Google Shape;207;p20"/>
          <p:cNvCxnSpPr>
            <a:stCxn id="208" idx="0"/>
            <a:endCxn id="204" idx="2"/>
          </p:cNvCxnSpPr>
          <p:nvPr/>
        </p:nvCxnSpPr>
        <p:spPr>
          <a:xfrm rot="-5400000">
            <a:off x="3630046" y="2195172"/>
            <a:ext cx="479100" cy="11334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01" name="Google Shape;201;p20"/>
          <p:cNvSpPr txBox="1"/>
          <p:nvPr/>
        </p:nvSpPr>
        <p:spPr>
          <a:xfrm>
            <a:off x="5364393" y="1418688"/>
            <a:ext cx="7194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4077136" y="2164942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Action Features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6548722" y="2142192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PC Features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3928001" y="3001497"/>
            <a:ext cx="718200" cy="357300"/>
          </a:xfrm>
          <a:prstGeom prst="rect">
            <a:avLst/>
          </a:prstGeom>
          <a:solidFill>
            <a:srgbClr val="B61249"/>
          </a:solidFill>
          <a:ln w="19050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2943796" y="3001422"/>
            <a:ext cx="718200" cy="357300"/>
          </a:xfrm>
          <a:prstGeom prst="rect">
            <a:avLst/>
          </a:prstGeom>
          <a:solidFill>
            <a:srgbClr val="B61249"/>
          </a:solidFill>
          <a:ln w="19050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6548715" y="3706602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6 players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5690347" y="3706552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5 players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7407108" y="3706552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2 players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4809176" y="3001422"/>
            <a:ext cx="718200" cy="357300"/>
          </a:xfrm>
          <a:prstGeom prst="rect">
            <a:avLst/>
          </a:prstGeom>
          <a:solidFill>
            <a:srgbClr val="B61249"/>
          </a:solidFill>
          <a:ln w="19050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3" name="Google Shape;213;p20"/>
          <p:cNvCxnSpPr>
            <a:stCxn id="212" idx="0"/>
            <a:endCxn id="204" idx="2"/>
          </p:cNvCxnSpPr>
          <p:nvPr/>
        </p:nvCxnSpPr>
        <p:spPr>
          <a:xfrm rot="5400000" flipH="1">
            <a:off x="4562726" y="2395872"/>
            <a:ext cx="479100" cy="7320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4" name="Google Shape;214;p20"/>
          <p:cNvSpPr txBox="1"/>
          <p:nvPr/>
        </p:nvSpPr>
        <p:spPr>
          <a:xfrm>
            <a:off x="880275" y="25811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E21017"/>
                </a:solidFill>
                <a:latin typeface="Inter"/>
                <a:ea typeface="Inter"/>
                <a:cs typeface="Inter"/>
                <a:sym typeface="Inter"/>
              </a:rPr>
              <a:t>       = 3             = 1</a:t>
            </a:r>
            <a:endParaRPr sz="1200" b="1">
              <a:solidFill>
                <a:srgbClr val="E21017"/>
              </a:solidFill>
            </a:endParaRPr>
          </a:p>
        </p:txBody>
      </p:sp>
      <p:cxnSp>
        <p:nvCxnSpPr>
          <p:cNvPr id="215" name="Google Shape;215;p20"/>
          <p:cNvCxnSpPr>
            <a:stCxn id="202" idx="2"/>
            <a:endCxn id="216" idx="0"/>
          </p:cNvCxnSpPr>
          <p:nvPr/>
        </p:nvCxnSpPr>
        <p:spPr>
          <a:xfrm rot="-5400000" flipH="1">
            <a:off x="6657172" y="2750142"/>
            <a:ext cx="501900" cy="600"/>
          </a:xfrm>
          <a:prstGeom prst="bentConnector3">
            <a:avLst>
              <a:gd name="adj1" fmla="val 5001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7" name="Google Shape;217;p20"/>
          <p:cNvCxnSpPr>
            <a:stCxn id="218" idx="0"/>
            <a:endCxn id="202" idx="2"/>
          </p:cNvCxnSpPr>
          <p:nvPr/>
        </p:nvCxnSpPr>
        <p:spPr>
          <a:xfrm rot="-5400000">
            <a:off x="6227646" y="2321322"/>
            <a:ext cx="501900" cy="8583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6" name="Google Shape;216;p20"/>
          <p:cNvSpPr txBox="1"/>
          <p:nvPr/>
        </p:nvSpPr>
        <p:spPr>
          <a:xfrm>
            <a:off x="6548726" y="3001497"/>
            <a:ext cx="718200" cy="357300"/>
          </a:xfrm>
          <a:prstGeom prst="rect">
            <a:avLst/>
          </a:prstGeom>
          <a:solidFill>
            <a:srgbClr val="B61249"/>
          </a:solidFill>
          <a:ln w="19050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5690346" y="3001422"/>
            <a:ext cx="718200" cy="357300"/>
          </a:xfrm>
          <a:prstGeom prst="rect">
            <a:avLst/>
          </a:prstGeom>
          <a:solidFill>
            <a:srgbClr val="B61249"/>
          </a:solidFill>
          <a:ln w="19050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7407101" y="3001497"/>
            <a:ext cx="718200" cy="357300"/>
          </a:xfrm>
          <a:prstGeom prst="rect">
            <a:avLst/>
          </a:prstGeom>
          <a:solidFill>
            <a:srgbClr val="B61249"/>
          </a:solidFill>
          <a:ln w="19050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0" name="Google Shape;220;p20"/>
          <p:cNvCxnSpPr>
            <a:stCxn id="219" idx="0"/>
            <a:endCxn id="202" idx="2"/>
          </p:cNvCxnSpPr>
          <p:nvPr/>
        </p:nvCxnSpPr>
        <p:spPr>
          <a:xfrm rot="5400000" flipH="1">
            <a:off x="7086101" y="2321397"/>
            <a:ext cx="501900" cy="858300"/>
          </a:xfrm>
          <a:prstGeom prst="bentConnector3">
            <a:avLst>
              <a:gd name="adj1" fmla="val 5001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1" name="Google Shape;221;p20"/>
          <p:cNvCxnSpPr>
            <a:stCxn id="210" idx="0"/>
            <a:endCxn id="218" idx="2"/>
          </p:cNvCxnSpPr>
          <p:nvPr/>
        </p:nvCxnSpPr>
        <p:spPr>
          <a:xfrm rot="-5400000">
            <a:off x="5875897" y="3532402"/>
            <a:ext cx="347700" cy="600"/>
          </a:xfrm>
          <a:prstGeom prst="bentConnector3">
            <a:avLst>
              <a:gd name="adj1" fmla="val 50019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2" name="Google Shape;222;p20"/>
          <p:cNvCxnSpPr>
            <a:stCxn id="209" idx="0"/>
            <a:endCxn id="216" idx="2"/>
          </p:cNvCxnSpPr>
          <p:nvPr/>
        </p:nvCxnSpPr>
        <p:spPr>
          <a:xfrm rot="-5400000">
            <a:off x="6734265" y="3532452"/>
            <a:ext cx="347700" cy="600"/>
          </a:xfrm>
          <a:prstGeom prst="bentConnector3">
            <a:avLst>
              <a:gd name="adj1" fmla="val 50015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3" name="Google Shape;223;p20"/>
          <p:cNvCxnSpPr>
            <a:stCxn id="211" idx="0"/>
            <a:endCxn id="219" idx="2"/>
          </p:cNvCxnSpPr>
          <p:nvPr/>
        </p:nvCxnSpPr>
        <p:spPr>
          <a:xfrm rot="-5400000">
            <a:off x="7592658" y="3532402"/>
            <a:ext cx="347700" cy="6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4" name="Google Shape;224;p20"/>
          <p:cNvSpPr txBox="1"/>
          <p:nvPr/>
        </p:nvSpPr>
        <p:spPr>
          <a:xfrm>
            <a:off x="3042471" y="3781247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Value ok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4212896" y="4138447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Ops, no value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1551121" y="3590772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None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7" name="Google Shape;227;p20"/>
          <p:cNvCxnSpPr>
            <a:stCxn id="224" idx="0"/>
            <a:endCxn id="208" idx="2"/>
          </p:cNvCxnSpPr>
          <p:nvPr/>
        </p:nvCxnSpPr>
        <p:spPr>
          <a:xfrm rot="5400000" flipH="1">
            <a:off x="3141021" y="3520697"/>
            <a:ext cx="422400" cy="98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8" name="Google Shape;228;p20"/>
          <p:cNvCxnSpPr>
            <a:stCxn id="224" idx="0"/>
            <a:endCxn id="212" idx="2"/>
          </p:cNvCxnSpPr>
          <p:nvPr/>
        </p:nvCxnSpPr>
        <p:spPr>
          <a:xfrm rot="-5400000">
            <a:off x="4073721" y="2686697"/>
            <a:ext cx="422400" cy="1766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9" name="Google Shape;229;p20"/>
          <p:cNvCxnSpPr>
            <a:stCxn id="224" idx="0"/>
            <a:endCxn id="206" idx="2"/>
          </p:cNvCxnSpPr>
          <p:nvPr/>
        </p:nvCxnSpPr>
        <p:spPr>
          <a:xfrm rot="-5400000">
            <a:off x="3633171" y="3127247"/>
            <a:ext cx="422400" cy="8856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0" name="Google Shape;230;p20"/>
          <p:cNvCxnSpPr>
            <a:stCxn id="225" idx="3"/>
            <a:endCxn id="210" idx="2"/>
          </p:cNvCxnSpPr>
          <p:nvPr/>
        </p:nvCxnSpPr>
        <p:spPr>
          <a:xfrm rot="10800000" flipH="1">
            <a:off x="4931096" y="4063897"/>
            <a:ext cx="1118400" cy="253200"/>
          </a:xfrm>
          <a:prstGeom prst="bentConnector2">
            <a:avLst/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1" name="Google Shape;231;p20"/>
          <p:cNvCxnSpPr>
            <a:stCxn id="225" idx="3"/>
            <a:endCxn id="209" idx="2"/>
          </p:cNvCxnSpPr>
          <p:nvPr/>
        </p:nvCxnSpPr>
        <p:spPr>
          <a:xfrm rot="10800000" flipH="1">
            <a:off x="4931096" y="4063897"/>
            <a:ext cx="1976700" cy="253200"/>
          </a:xfrm>
          <a:prstGeom prst="bentConnector2">
            <a:avLst/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2" name="Google Shape;232;p20"/>
          <p:cNvCxnSpPr>
            <a:stCxn id="225" idx="3"/>
            <a:endCxn id="211" idx="2"/>
          </p:cNvCxnSpPr>
          <p:nvPr/>
        </p:nvCxnSpPr>
        <p:spPr>
          <a:xfrm rot="10800000" flipH="1">
            <a:off x="4931096" y="4063897"/>
            <a:ext cx="2835000" cy="253200"/>
          </a:xfrm>
          <a:prstGeom prst="bentConnector2">
            <a:avLst/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3" name="Google Shape;233;p20"/>
          <p:cNvCxnSpPr>
            <a:stCxn id="225" idx="1"/>
            <a:endCxn id="226" idx="3"/>
          </p:cNvCxnSpPr>
          <p:nvPr/>
        </p:nvCxnSpPr>
        <p:spPr>
          <a:xfrm rot="10800000">
            <a:off x="2269196" y="3769297"/>
            <a:ext cx="1943700" cy="547800"/>
          </a:xfrm>
          <a:prstGeom prst="bentConnector3">
            <a:avLst>
              <a:gd name="adj1" fmla="val 80215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4" name="Google Shape;234;p20"/>
          <p:cNvCxnSpPr>
            <a:stCxn id="224" idx="1"/>
            <a:endCxn id="226" idx="3"/>
          </p:cNvCxnSpPr>
          <p:nvPr/>
        </p:nvCxnSpPr>
        <p:spPr>
          <a:xfrm rot="10800000">
            <a:off x="2269371" y="3769397"/>
            <a:ext cx="773100" cy="190500"/>
          </a:xfrm>
          <a:prstGeom prst="bentConnector3">
            <a:avLst>
              <a:gd name="adj1" fmla="val 50004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35" name="Google Shape;235;p20" descr="{&quot;mathml&quot;:&quot;&lt;math style=\&quot;font-family:stix;font-size:16px;\&quot; xmlns=\&quot;http://www.w3.org/1998/Math/MathML\&quot;&gt;&lt;mstyle mathsize=\&quot;16px\&quot;&gt;&lt;msub&gt;&lt;mi mathcolor=\&quot;#FFFFFF\&quot;&gt;a&lt;/mi&gt;&lt;mi mathcolor=\&quot;#FFFFFF\&quot;&gt;i&lt;/mi&gt;&lt;/msub&gt;&lt;/mstyle&gt;&lt;/math&gt;&quot;,&quot;truncated&quot;:false}" title="a com i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626" y="3091746"/>
            <a:ext cx="18084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0" descr="{&quot;mathml&quot;:&quot;&lt;math style=\&quot;font-family:stix;font-size:16px;\&quot; xmlns=\&quot;http://www.w3.org/1998/Math/MathML\&quot;&gt;&lt;mstyle mathsize=\&quot;16px\&quot;&gt;&lt;msub&gt;&lt;mi mathcolor=\&quot;#FFFFFF\&quot;&gt;a&lt;/mi&gt;&lt;mrow mathcolor=\&quot;#FFFFFF\&quot;&gt;&lt;mi&gt;i&lt;/mi&gt;&lt;mo&gt;-&lt;/mo&gt;&lt;mn&gt;1&lt;/mn&gt;&lt;/mrow&gt;&lt;/msub&gt;&lt;/mstyle&gt;&lt;/math&gt;&quot;,&quot;truncated&quot;:false}" title="a com i menos 1 subscrito fim do subscr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9836" y="3091858"/>
            <a:ext cx="41452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 descr="{&quot;mathml&quot;:&quot;&lt;math style=\&quot;font-family:stix;font-size:16px;\&quot; xmlns=\&quot;http://www.w3.org/1998/Math/MathML\&quot;&gt;&lt;mstyle mathsize=\&quot;16px\&quot;&gt;&lt;msub&gt;&lt;mi mathcolor=\&quot;#FFFFFF\&quot;&gt;a&lt;/mi&gt;&lt;mrow mathcolor=\&quot;#FFFFFF\&quot;&gt;&lt;mi&gt;i&lt;/mi&gt;&lt;mo&gt;-&lt;/mo&gt;&lt;mn&gt;2&lt;/mn&gt;&lt;/mrow&gt;&lt;/msub&gt;&lt;/mstyle&gt;&lt;/math&gt;&quot;,&quot;truncated&quot;:false}" title="a com i menos 2 subscrito fim do subscrit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4736" y="3091746"/>
            <a:ext cx="41452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0" descr="{&quot;mathml&quot;:&quot;&lt;math style=\&quot;font-family:stix;font-size:16px;\&quot; xmlns=\&quot;http://www.w3.org/1998/Math/MathML\&quot;&gt;&lt;mstyle mathsize=\&quot;16px\&quot;&gt;&lt;msub&gt;&lt;mi mathcolor=\&quot;#FFFFFF\&quot;&gt;a&lt;/mi&gt;&lt;mi mathcolor=\&quot;#FFFFFF\&quot;&gt;i&lt;/mi&gt;&lt;/msub&gt;&lt;/mstyle&gt;&lt;/math&gt;&quot;,&quot;truncated&quot;:false}" title="a com i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626" y="3091746"/>
            <a:ext cx="18084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0" descr="{&quot;mathml&quot;:&quot;&lt;math style=\&quot;font-family:stix;font-size:16px;\&quot; xmlns=\&quot;http://www.w3.org/1998/Math/MathML\&quot;&gt;&lt;mstyle mathsize=\&quot;16px\&quot;&gt;&lt;msub&gt;&lt;mi mathcolor=\&quot;#FFFFFF\&quot;&gt;a&lt;/mi&gt;&lt;mrow mathcolor=\&quot;#FFFFFF\&quot;&gt;&lt;mi&gt;i&lt;/mi&gt;&lt;mo&gt;-&lt;/mo&gt;&lt;mn&gt;1&lt;/mn&gt;&lt;/mrow&gt;&lt;/msub&gt;&lt;/mstyle&gt;&lt;/math&gt;&quot;,&quot;truncated&quot;:false}" title="a com i menos 1 subscrito fim do subscr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1386" y="3091858"/>
            <a:ext cx="41452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0" descr="{&quot;mathml&quot;:&quot;&lt;math style=\&quot;font-family:stix;font-size:16px;\&quot; xmlns=\&quot;http://www.w3.org/1998/Math/MathML\&quot;&gt;&lt;mstyle mathsize=\&quot;16px\&quot;&gt;&lt;msub&gt;&lt;mi mathcolor=\&quot;#FFFFFF\&quot;&gt;a&lt;/mi&gt;&lt;mrow mathcolor=\&quot;#FFFFFF\&quot;&gt;&lt;mi&gt;i&lt;/mi&gt;&lt;mo&gt;-&lt;/mo&gt;&lt;mn&gt;2&lt;/mn&gt;&lt;/mrow&gt;&lt;/msub&gt;&lt;/mstyle&gt;&lt;/math&gt;&quot;,&quot;truncated&quot;:false}" title="a com i menos 2 subscrito fim do subscrit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8761" y="3091783"/>
            <a:ext cx="41452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0" descr="{&quot;mathml&quot;:&quot;&lt;math style=\&quot;font-family:stix;font-size:16px;\&quot; xmlns=\&quot;http://www.w3.org/1998/Math/MathML\&quot;&gt;&lt;mstyle mathsize=\&quot;16px\&quot;&gt;&lt;msub&gt;&lt;mi&gt;S&lt;/mi&gt;&lt;mi&gt;i&lt;/mi&gt;&lt;/msub&gt;&lt;/mstyle&gt;&lt;/math&gt;&quot;,&quot;truncated&quot;:false}" title="S com i subscrit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3676" y="1487622"/>
            <a:ext cx="180848" cy="21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 descr="{&quot;mathml&quot;:&quot;&lt;math style=\&quot;font-family:stix;font-size:16px;\&quot; xmlns=\&quot;http://www.w3.org/1998/Math/MathML\&quot;&gt;&lt;mstyle mathsize=\&quot;16px\&quot;&gt;&lt;msub&gt;&lt;mi&gt;&amp;#x3C4;&lt;/mi&gt;&lt;mn&gt;1&lt;/mn&gt;&lt;/msub&gt;&lt;/mstyle&gt;&lt;/math&gt;&quot;,&quot;truncated&quot;:false}" title="tau com 1 subscrit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9553" y="1033415"/>
            <a:ext cx="186944" cy="1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 descr="{&quot;mathml&quot;:&quot;&lt;math style=\&quot;font-family:stix;font-size:16px;\&quot; xmlns=\&quot;http://www.w3.org/1998/Math/MathML\&quot;&gt;&lt;mstyle mathsize=\&quot;16px\&quot;&gt;&lt;msub&gt;&lt;mi&gt;&amp;#x3C4;&lt;/mi&gt;&lt;mn&gt;2&lt;/mn&gt;&lt;/msub&gt;&lt;/mstyle&gt;&lt;/math&gt;&quot;,&quot;truncated&quot;:false}" title="tau com 2 subscrit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5928" y="1033415"/>
            <a:ext cx="186944" cy="1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 descr="{&quot;mathml&quot;:&quot;&lt;math style=\&quot;font-family:stix;font-size:16px;\&quot; xmlns=\&quot;http://www.w3.org/1998/Math/MathML\&quot;&gt;&lt;mstyle mathsize=\&quot;16px\&quot;&gt;&lt;msub&gt;&lt;mi&gt;&amp;#x3C4;&lt;/mi&gt;&lt;mn&gt;2&lt;/mn&gt;&lt;/msub&gt;&lt;/mstyle&gt;&lt;/math&gt;&quot;,&quot;truncated&quot;:false}" title="tau com 2 subscrit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9078" y="2257240"/>
            <a:ext cx="186944" cy="1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 descr="{&quot;mathml&quot;:&quot;&lt;math style=\&quot;font-family:stix;font-size:16px;\&quot; xmlns=\&quot;http://www.w3.org/1998/Math/MathML\&quot;&gt;&lt;mstyle mathsize=\&quot;16px\&quot;&gt;&lt;msub&gt;&lt;mi&gt;&amp;#x3C4;&lt;/mi&gt;&lt;mn&gt;2&lt;/mn&gt;&lt;/msub&gt;&lt;/mstyle&gt;&lt;/math&gt;&quot;,&quot;truncated&quot;:false}" title="tau com 2 subscrit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2753" y="2679440"/>
            <a:ext cx="186944" cy="1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 descr="{&quot;mathml&quot;:&quot;&lt;math style=\&quot;font-family:stix;font-size:16px;\&quot; xmlns=\&quot;http://www.w3.org/1998/Math/MathML\&quot;&gt;&lt;mstyle mathsize=\&quot;16px\&quot;&gt;&lt;msub&gt;&lt;mi&gt;&amp;#x3C4;&lt;/mi&gt;&lt;mn&gt;1&lt;/mn&gt;&lt;/msub&gt;&lt;/mstyle&gt;&lt;/math&gt;&quot;,&quot;truncated&quot;:false}" title="tau com 1 subscrit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7578" y="2679440"/>
            <a:ext cx="186944" cy="1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7100" y="4138450"/>
            <a:ext cx="357300" cy="3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0" descr="{&quot;mathml&quot;:&quot;&lt;math style=\&quot;font-family:stix;font-size:16px;\&quot; xmlns=\&quot;http://www.w3.org/1998/Math/MathML\&quot;&gt;&lt;mstyle mathsize=\&quot;16px\&quot;&gt;&lt;msub&gt;&lt;mi&gt;&amp;#x3C4;&lt;/mi&gt;&lt;mn&gt;1&lt;/mn&gt;&lt;/msub&gt;&lt;/mstyle&gt;&lt;/math&gt;&quot;,&quot;truncated&quot;:false}" title="tau com 1 subscrit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9078" y="1933340"/>
            <a:ext cx="186944" cy="17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/>
        </p:nvSpPr>
        <p:spPr>
          <a:xfrm>
            <a:off x="880275" y="935100"/>
            <a:ext cx="35055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Ações Subsequentes      and 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Tamanho do Estado do Jogo: Mais informação vs. Informação Redundante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     = Action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     = Pitch Control Features*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Design Choices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255" name="Google Shape;255;p21"/>
          <p:cNvCxnSpPr>
            <a:stCxn id="256" idx="2"/>
            <a:endCxn id="257" idx="0"/>
          </p:cNvCxnSpPr>
          <p:nvPr/>
        </p:nvCxnSpPr>
        <p:spPr>
          <a:xfrm rot="-5400000" flipH="1">
            <a:off x="6132843" y="1367238"/>
            <a:ext cx="366300" cy="11838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8" name="Google Shape;258;p21"/>
          <p:cNvCxnSpPr>
            <a:stCxn id="259" idx="0"/>
            <a:endCxn id="256" idx="2"/>
          </p:cNvCxnSpPr>
          <p:nvPr/>
        </p:nvCxnSpPr>
        <p:spPr>
          <a:xfrm rot="-5400000">
            <a:off x="4885636" y="1326442"/>
            <a:ext cx="389100" cy="1287900"/>
          </a:xfrm>
          <a:prstGeom prst="bentConnector3">
            <a:avLst>
              <a:gd name="adj1" fmla="val 49981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60" name="Google Shape;260;p21"/>
          <p:cNvCxnSpPr>
            <a:stCxn id="259" idx="2"/>
            <a:endCxn id="261" idx="0"/>
          </p:cNvCxnSpPr>
          <p:nvPr/>
        </p:nvCxnSpPr>
        <p:spPr>
          <a:xfrm rot="5400000">
            <a:off x="4121986" y="2687392"/>
            <a:ext cx="479400" cy="1491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62" name="Google Shape;262;p21"/>
          <p:cNvCxnSpPr>
            <a:stCxn id="263" idx="0"/>
            <a:endCxn id="259" idx="2"/>
          </p:cNvCxnSpPr>
          <p:nvPr/>
        </p:nvCxnSpPr>
        <p:spPr>
          <a:xfrm rot="-5400000">
            <a:off x="3630046" y="2195172"/>
            <a:ext cx="479100" cy="11334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56" name="Google Shape;256;p21"/>
          <p:cNvSpPr txBox="1"/>
          <p:nvPr/>
        </p:nvSpPr>
        <p:spPr>
          <a:xfrm>
            <a:off x="5364393" y="1418688"/>
            <a:ext cx="7194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4077136" y="2164942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Action Features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6548722" y="2142192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PC Features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3928001" y="3001497"/>
            <a:ext cx="718200" cy="357300"/>
          </a:xfrm>
          <a:prstGeom prst="rect">
            <a:avLst/>
          </a:prstGeom>
          <a:solidFill>
            <a:srgbClr val="B61249"/>
          </a:solidFill>
          <a:ln w="19050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2943796" y="3001422"/>
            <a:ext cx="718200" cy="357300"/>
          </a:xfrm>
          <a:prstGeom prst="rect">
            <a:avLst/>
          </a:prstGeom>
          <a:solidFill>
            <a:srgbClr val="B61249"/>
          </a:solidFill>
          <a:ln w="19050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6548715" y="3706602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6 players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5690347" y="3706552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5 players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4809176" y="3001422"/>
            <a:ext cx="718200" cy="357300"/>
          </a:xfrm>
          <a:prstGeom prst="rect">
            <a:avLst/>
          </a:prstGeom>
          <a:solidFill>
            <a:srgbClr val="B61249"/>
          </a:solidFill>
          <a:ln w="19050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7" name="Google Shape;267;p21"/>
          <p:cNvCxnSpPr>
            <a:stCxn id="266" idx="0"/>
            <a:endCxn id="259" idx="2"/>
          </p:cNvCxnSpPr>
          <p:nvPr/>
        </p:nvCxnSpPr>
        <p:spPr>
          <a:xfrm rot="5400000" flipH="1">
            <a:off x="4562726" y="2395872"/>
            <a:ext cx="479100" cy="7320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8" name="Google Shape;268;p21"/>
          <p:cNvSpPr txBox="1"/>
          <p:nvPr/>
        </p:nvSpPr>
        <p:spPr>
          <a:xfrm>
            <a:off x="880275" y="25811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E21017"/>
                </a:solidFill>
                <a:latin typeface="Inter"/>
                <a:ea typeface="Inter"/>
                <a:cs typeface="Inter"/>
                <a:sym typeface="Inter"/>
              </a:rPr>
              <a:t>       = 3             = 1</a:t>
            </a:r>
            <a:endParaRPr sz="1200" b="1">
              <a:solidFill>
                <a:srgbClr val="E21017"/>
              </a:solidFill>
            </a:endParaRPr>
          </a:p>
        </p:txBody>
      </p:sp>
      <p:cxnSp>
        <p:nvCxnSpPr>
          <p:cNvPr id="269" name="Google Shape;269;p21"/>
          <p:cNvCxnSpPr>
            <a:stCxn id="257" idx="2"/>
            <a:endCxn id="270" idx="0"/>
          </p:cNvCxnSpPr>
          <p:nvPr/>
        </p:nvCxnSpPr>
        <p:spPr>
          <a:xfrm rot="-5400000" flipH="1">
            <a:off x="6657172" y="2750142"/>
            <a:ext cx="501900" cy="600"/>
          </a:xfrm>
          <a:prstGeom prst="bentConnector3">
            <a:avLst>
              <a:gd name="adj1" fmla="val 5001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1" name="Google Shape;271;p21"/>
          <p:cNvCxnSpPr>
            <a:stCxn id="272" idx="0"/>
            <a:endCxn id="257" idx="2"/>
          </p:cNvCxnSpPr>
          <p:nvPr/>
        </p:nvCxnSpPr>
        <p:spPr>
          <a:xfrm rot="-5400000">
            <a:off x="6227646" y="2321322"/>
            <a:ext cx="501900" cy="8583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0" name="Google Shape;270;p21"/>
          <p:cNvSpPr txBox="1"/>
          <p:nvPr/>
        </p:nvSpPr>
        <p:spPr>
          <a:xfrm>
            <a:off x="6548726" y="3001497"/>
            <a:ext cx="718200" cy="357300"/>
          </a:xfrm>
          <a:prstGeom prst="rect">
            <a:avLst/>
          </a:prstGeom>
          <a:solidFill>
            <a:srgbClr val="B61249"/>
          </a:solidFill>
          <a:ln w="19050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5690346" y="3001422"/>
            <a:ext cx="718200" cy="357300"/>
          </a:xfrm>
          <a:prstGeom prst="rect">
            <a:avLst/>
          </a:prstGeom>
          <a:solidFill>
            <a:srgbClr val="B61249"/>
          </a:solidFill>
          <a:ln w="19050" cap="flat" cmpd="sng">
            <a:solidFill>
              <a:srgbClr val="E116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3" name="Google Shape;273;p21"/>
          <p:cNvCxnSpPr>
            <a:stCxn id="265" idx="0"/>
            <a:endCxn id="272" idx="2"/>
          </p:cNvCxnSpPr>
          <p:nvPr/>
        </p:nvCxnSpPr>
        <p:spPr>
          <a:xfrm rot="-5400000">
            <a:off x="5875897" y="3532402"/>
            <a:ext cx="347700" cy="600"/>
          </a:xfrm>
          <a:prstGeom prst="bentConnector3">
            <a:avLst>
              <a:gd name="adj1" fmla="val 50019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4" name="Google Shape;274;p21"/>
          <p:cNvCxnSpPr>
            <a:stCxn id="264" idx="0"/>
            <a:endCxn id="270" idx="2"/>
          </p:cNvCxnSpPr>
          <p:nvPr/>
        </p:nvCxnSpPr>
        <p:spPr>
          <a:xfrm rot="-5400000">
            <a:off x="6734265" y="3532452"/>
            <a:ext cx="347700" cy="600"/>
          </a:xfrm>
          <a:prstGeom prst="bentConnector3">
            <a:avLst>
              <a:gd name="adj1" fmla="val 50015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5" name="Google Shape;275;p21"/>
          <p:cNvSpPr txBox="1"/>
          <p:nvPr/>
        </p:nvSpPr>
        <p:spPr>
          <a:xfrm>
            <a:off x="3042471" y="3781247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Value ok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4212896" y="4138447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Value ok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1551121" y="3590772"/>
            <a:ext cx="718200" cy="357300"/>
          </a:xfrm>
          <a:prstGeom prst="rect">
            <a:avLst/>
          </a:prstGeom>
          <a:noFill/>
          <a:ln w="19050" cap="flat" cmpd="sng">
            <a:solidFill>
              <a:srgbClr val="AC11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rPr>
              <a:t>Value ok</a:t>
            </a:r>
            <a:endParaRPr sz="1000">
              <a:solidFill>
                <a:srgbClr val="AC11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8" name="Google Shape;278;p21"/>
          <p:cNvCxnSpPr>
            <a:stCxn id="275" idx="0"/>
            <a:endCxn id="263" idx="2"/>
          </p:cNvCxnSpPr>
          <p:nvPr/>
        </p:nvCxnSpPr>
        <p:spPr>
          <a:xfrm rot="5400000" flipH="1">
            <a:off x="3141021" y="3520697"/>
            <a:ext cx="422400" cy="98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9" name="Google Shape;279;p21"/>
          <p:cNvCxnSpPr>
            <a:stCxn id="275" idx="0"/>
            <a:endCxn id="266" idx="2"/>
          </p:cNvCxnSpPr>
          <p:nvPr/>
        </p:nvCxnSpPr>
        <p:spPr>
          <a:xfrm rot="-5400000">
            <a:off x="4073721" y="2686697"/>
            <a:ext cx="422400" cy="1766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0" name="Google Shape;280;p21"/>
          <p:cNvCxnSpPr>
            <a:stCxn id="275" idx="0"/>
            <a:endCxn id="261" idx="2"/>
          </p:cNvCxnSpPr>
          <p:nvPr/>
        </p:nvCxnSpPr>
        <p:spPr>
          <a:xfrm rot="-5400000">
            <a:off x="3633171" y="3127247"/>
            <a:ext cx="422400" cy="885600"/>
          </a:xfrm>
          <a:prstGeom prst="bentConnector3">
            <a:avLst>
              <a:gd name="adj1" fmla="val 49987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1" name="Google Shape;281;p21"/>
          <p:cNvCxnSpPr>
            <a:stCxn id="276" idx="3"/>
            <a:endCxn id="265" idx="2"/>
          </p:cNvCxnSpPr>
          <p:nvPr/>
        </p:nvCxnSpPr>
        <p:spPr>
          <a:xfrm rot="10800000" flipH="1">
            <a:off x="4931096" y="4063897"/>
            <a:ext cx="1118400" cy="253200"/>
          </a:xfrm>
          <a:prstGeom prst="bentConnector2">
            <a:avLst/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2" name="Google Shape;282;p21"/>
          <p:cNvCxnSpPr>
            <a:stCxn id="276" idx="3"/>
            <a:endCxn id="264" idx="2"/>
          </p:cNvCxnSpPr>
          <p:nvPr/>
        </p:nvCxnSpPr>
        <p:spPr>
          <a:xfrm rot="10800000" flipH="1">
            <a:off x="4931096" y="4063897"/>
            <a:ext cx="1976700" cy="253200"/>
          </a:xfrm>
          <a:prstGeom prst="bentConnector2">
            <a:avLst/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3" name="Google Shape;283;p21"/>
          <p:cNvCxnSpPr>
            <a:stCxn id="276" idx="1"/>
            <a:endCxn id="277" idx="3"/>
          </p:cNvCxnSpPr>
          <p:nvPr/>
        </p:nvCxnSpPr>
        <p:spPr>
          <a:xfrm rot="10800000">
            <a:off x="2269196" y="3769297"/>
            <a:ext cx="1943700" cy="547800"/>
          </a:xfrm>
          <a:prstGeom prst="bentConnector3">
            <a:avLst>
              <a:gd name="adj1" fmla="val 80215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4" name="Google Shape;284;p21"/>
          <p:cNvCxnSpPr>
            <a:stCxn id="275" idx="1"/>
            <a:endCxn id="277" idx="3"/>
          </p:cNvCxnSpPr>
          <p:nvPr/>
        </p:nvCxnSpPr>
        <p:spPr>
          <a:xfrm rot="10800000">
            <a:off x="2269371" y="3769397"/>
            <a:ext cx="773100" cy="190500"/>
          </a:xfrm>
          <a:prstGeom prst="bentConnector3">
            <a:avLst>
              <a:gd name="adj1" fmla="val 50004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85" name="Google Shape;285;p21" descr="{&quot;mathml&quot;:&quot;&lt;math style=\&quot;font-family:stix;font-size:16px;\&quot; xmlns=\&quot;http://www.w3.org/1998/Math/MathML\&quot;&gt;&lt;mstyle mathsize=\&quot;16px\&quot;&gt;&lt;msub&gt;&lt;mi mathcolor=\&quot;#FFFFFF\&quot;&gt;a&lt;/mi&gt;&lt;mi mathcolor=\&quot;#FFFFFF\&quot;&gt;i&lt;/mi&gt;&lt;/msub&gt;&lt;/mstyle&gt;&lt;/math&gt;&quot;,&quot;truncated&quot;:false}" title="a com i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626" y="3091746"/>
            <a:ext cx="18084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1" descr="{&quot;mathml&quot;:&quot;&lt;math style=\&quot;font-family:stix;font-size:16px;\&quot; xmlns=\&quot;http://www.w3.org/1998/Math/MathML\&quot;&gt;&lt;mstyle mathsize=\&quot;16px\&quot;&gt;&lt;msub&gt;&lt;mi mathcolor=\&quot;#FFFFFF\&quot;&gt;a&lt;/mi&gt;&lt;mrow mathcolor=\&quot;#FFFFFF\&quot;&gt;&lt;mi&gt;i&lt;/mi&gt;&lt;mo&gt;-&lt;/mo&gt;&lt;mn&gt;1&lt;/mn&gt;&lt;/mrow&gt;&lt;/msub&gt;&lt;/mstyle&gt;&lt;/math&gt;&quot;,&quot;truncated&quot;:false}" title="a com i menos 1 subscrito fim do subscr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9836" y="3091858"/>
            <a:ext cx="41452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1" descr="{&quot;mathml&quot;:&quot;&lt;math style=\&quot;font-family:stix;font-size:16px;\&quot; xmlns=\&quot;http://www.w3.org/1998/Math/MathML\&quot;&gt;&lt;mstyle mathsize=\&quot;16px\&quot;&gt;&lt;msub&gt;&lt;mi mathcolor=\&quot;#FFFFFF\&quot;&gt;a&lt;/mi&gt;&lt;mrow mathcolor=\&quot;#FFFFFF\&quot;&gt;&lt;mi&gt;i&lt;/mi&gt;&lt;mo&gt;-&lt;/mo&gt;&lt;mn&gt;2&lt;/mn&gt;&lt;/mrow&gt;&lt;/msub&gt;&lt;/mstyle&gt;&lt;/math&gt;&quot;,&quot;truncated&quot;:false}" title="a com i menos 2 subscrito fim do subscrit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4736" y="3091746"/>
            <a:ext cx="41452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1" descr="{&quot;mathml&quot;:&quot;&lt;math style=\&quot;font-family:stix;font-size:16px;\&quot; xmlns=\&quot;http://www.w3.org/1998/Math/MathML\&quot;&gt;&lt;mstyle mathsize=\&quot;16px\&quot;&gt;&lt;msub&gt;&lt;mi mathcolor=\&quot;#FFFFFF\&quot;&gt;a&lt;/mi&gt;&lt;mi mathcolor=\&quot;#FFFFFF\&quot;&gt;i&lt;/mi&gt;&lt;/msub&gt;&lt;/mstyle&gt;&lt;/math&gt;&quot;,&quot;truncated&quot;:false}" title="a com i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626" y="3091746"/>
            <a:ext cx="18084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1" descr="{&quot;mathml&quot;:&quot;&lt;math style=\&quot;font-family:stix;font-size:16px;\&quot; xmlns=\&quot;http://www.w3.org/1998/Math/MathML\&quot;&gt;&lt;mstyle mathsize=\&quot;16px\&quot;&gt;&lt;msub&gt;&lt;mi mathcolor=\&quot;#FFFFFF\&quot;&gt;a&lt;/mi&gt;&lt;mrow mathcolor=\&quot;#FFFFFF\&quot;&gt;&lt;mi&gt;i&lt;/mi&gt;&lt;mo&gt;-&lt;/mo&gt;&lt;mn&gt;1&lt;/mn&gt;&lt;/mrow&gt;&lt;/msub&gt;&lt;/mstyle&gt;&lt;/math&gt;&quot;,&quot;truncated&quot;:false}" title="a com i menos 1 subscrito fim do subscr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1386" y="3091858"/>
            <a:ext cx="41452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1" descr="{&quot;mathml&quot;:&quot;&lt;math style=\&quot;font-family:stix;font-size:16px;\&quot; xmlns=\&quot;http://www.w3.org/1998/Math/MathML\&quot;&gt;&lt;mstyle mathsize=\&quot;16px\&quot;&gt;&lt;msub&gt;&lt;mi mathcolor=\&quot;#FFFFFF\&quot;&gt;a&lt;/mi&gt;&lt;mrow mathcolor=\&quot;#FFFFFF\&quot;&gt;&lt;mi&gt;i&lt;/mi&gt;&lt;mo&gt;-&lt;/mo&gt;&lt;mn&gt;2&lt;/mn&gt;&lt;/mrow&gt;&lt;/msub&gt;&lt;/mstyle&gt;&lt;/math&gt;&quot;,&quot;truncated&quot;:false}" title="a com i menos 2 subscrito fim do subscrit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8761" y="3091783"/>
            <a:ext cx="41452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1" descr="{&quot;mathml&quot;:&quot;&lt;math style=\&quot;font-family:stix;font-size:16px;\&quot; xmlns=\&quot;http://www.w3.org/1998/Math/MathML\&quot;&gt;&lt;mstyle mathsize=\&quot;16px\&quot;&gt;&lt;msub&gt;&lt;mi&gt;S&lt;/mi&gt;&lt;mi&gt;i&lt;/mi&gt;&lt;/msub&gt;&lt;/mstyle&gt;&lt;/math&gt;&quot;,&quot;truncated&quot;:false}" title="S com i subscrit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3676" y="1487622"/>
            <a:ext cx="180848" cy="21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1" descr="{&quot;mathml&quot;:&quot;&lt;math style=\&quot;font-family:stix;font-size:16px;\&quot; xmlns=\&quot;http://www.w3.org/1998/Math/MathML\&quot;&gt;&lt;mstyle mathsize=\&quot;16px\&quot;&gt;&lt;msub&gt;&lt;mi&gt;&amp;#x3C4;&lt;/mi&gt;&lt;mn&gt;2&lt;/mn&gt;&lt;/msub&gt;&lt;/mstyle&gt;&lt;/math&gt;&quot;,&quot;truncated&quot;:false}" title="tau com 2 subscrit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9078" y="2257240"/>
            <a:ext cx="186944" cy="1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 descr="{&quot;mathml&quot;:&quot;&lt;math style=\&quot;font-family:stix;font-size:16px;\&quot; xmlns=\&quot;http://www.w3.org/1998/Math/MathML\&quot;&gt;&lt;mstyle mathsize=\&quot;16px\&quot;&gt;&lt;msub&gt;&lt;mi&gt;&amp;#x3C4;&lt;/mi&gt;&lt;mn&gt;2&lt;/mn&gt;&lt;/msub&gt;&lt;/mstyle&gt;&lt;/math&gt;&quot;,&quot;truncated&quot;:false}" title="tau com 2 subscrit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2753" y="2679440"/>
            <a:ext cx="186944" cy="1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 descr="{&quot;mathml&quot;:&quot;&lt;math style=\&quot;font-family:stix;font-size:16px;\&quot; xmlns=\&quot;http://www.w3.org/1998/Math/MathML\&quot;&gt;&lt;mstyle mathsize=\&quot;16px\&quot;&gt;&lt;msub&gt;&lt;mi&gt;&amp;#x3C4;&lt;/mi&gt;&lt;mn&gt;1&lt;/mn&gt;&lt;/msub&gt;&lt;/mstyle&gt;&lt;/math&gt;&quot;,&quot;truncated&quot;:false}" title="tau com 1 subscrit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7578" y="2679440"/>
            <a:ext cx="186944" cy="1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 descr="{&quot;mathml&quot;:&quot;&lt;math style=\&quot;font-family:stix;font-size:16px;\&quot; xmlns=\&quot;http://www.w3.org/1998/Math/MathML\&quot;&gt;&lt;mstyle mathsize=\&quot;16px\&quot;&gt;&lt;msub&gt;&lt;mi&gt;&amp;#x3C4;&lt;/mi&gt;&lt;mn&gt;1&lt;/mn&gt;&lt;/msub&gt;&lt;/mstyle&gt;&lt;/math&gt;&quot;,&quot;truncated&quot;:false}" title="tau com 1 subscrit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9078" y="1933340"/>
            <a:ext cx="186944" cy="1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1" descr="{&quot;mathml&quot;:&quot;&lt;math style=\&quot;font-family:stix;font-size:16px;\&quot; xmlns=\&quot;http://www.w3.org/1998/Math/MathML\&quot;&gt;&lt;mstyle mathsize=\&quot;16px\&quot;&gt;&lt;msub&gt;&lt;mi&gt;&amp;#x3C4;&lt;/mi&gt;&lt;mn&gt;1&lt;/mn&gt;&lt;/msub&gt;&lt;/mstyle&gt;&lt;/math&gt;&quot;,&quot;truncated&quot;:false}" title="tau com 1 subscrit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9553" y="1033415"/>
            <a:ext cx="186944" cy="1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 descr="{&quot;mathml&quot;:&quot;&lt;math style=\&quot;font-family:stix;font-size:16px;\&quot; xmlns=\&quot;http://www.w3.org/1998/Math/MathML\&quot;&gt;&lt;mstyle mathsize=\&quot;16px\&quot;&gt;&lt;msub&gt;&lt;mi&gt;&amp;#x3C4;&lt;/mi&gt;&lt;mn&gt;2&lt;/mn&gt;&lt;/msub&gt;&lt;/mstyle&gt;&lt;/math&gt;&quot;,&quot;truncated&quot;:false}" title="tau com 2 subscrit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5928" y="1033415"/>
            <a:ext cx="186944" cy="17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/>
          <p:nvPr/>
        </p:nvSpPr>
        <p:spPr>
          <a:xfrm>
            <a:off x="3025038" y="879313"/>
            <a:ext cx="28101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Janela-de-Ação Ball-recovery label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Definir 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Menor ou Maior intervalo nas mudança de posse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03" name="Google Shape;303;p22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Design Choices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04" name="Google Shape;304;p22"/>
          <p:cNvSpPr txBox="1"/>
          <p:nvPr/>
        </p:nvSpPr>
        <p:spPr>
          <a:xfrm>
            <a:off x="-149537" y="8058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E21017"/>
                </a:solidFill>
                <a:latin typeface="Inter"/>
                <a:ea typeface="Inter"/>
                <a:cs typeface="Inter"/>
                <a:sym typeface="Inter"/>
              </a:rPr>
              <a:t>   = 4</a:t>
            </a:r>
            <a:endParaRPr b="1">
              <a:solidFill>
                <a:srgbClr val="E21017"/>
              </a:solidFill>
            </a:endParaRPr>
          </a:p>
        </p:txBody>
      </p:sp>
      <p:pic>
        <p:nvPicPr>
          <p:cNvPr id="305" name="Google Shape;305;p22" descr="{&quot;mathml&quot;:&quot;&lt;math style=\&quot;font-family:stix;font-size:16px;\&quot; xmlns=\&quot;http://www.w3.org/1998/Math/MathML\&quot;&gt;&lt;mstyle mathsize=\&quot;16px\&quot;&gt;&lt;mi&gt;k&lt;/mi&gt;&lt;/mstyle&gt;&lt;/math&gt;&quot;,&quot;truncated&quot;:false}" title="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200" y="1333980"/>
            <a:ext cx="101600" cy="14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2" descr="{&quot;mathml&quot;:&quot;&lt;math style=\&quot;font-family:stix;font-size:16px;\&quot; xmlns=\&quot;http://www.w3.org/1998/Math/MathML\&quot;&gt;&lt;mstyle mathsize=\&quot;16px\&quot;&gt;&lt;mi&gt;k&lt;/mi&gt;&lt;/mstyle&gt;&lt;/math&gt;&quot;,&quot;truncated&quot;:false}" title="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650" y="919330"/>
            <a:ext cx="101600" cy="14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"/>
          <p:cNvSpPr txBox="1"/>
          <p:nvPr/>
        </p:nvSpPr>
        <p:spPr>
          <a:xfrm>
            <a:off x="381000" y="381000"/>
            <a:ext cx="381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Avaliação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13" name="Google Shape;313;p23"/>
          <p:cNvGraphicFramePr/>
          <p:nvPr/>
        </p:nvGraphicFramePr>
        <p:xfrm>
          <a:off x="433375" y="1387475"/>
          <a:ext cx="3705225" cy="2341880"/>
        </p:xfrm>
        <a:graphic>
          <a:graphicData uri="http://schemas.openxmlformats.org/drawingml/2006/table">
            <a:tbl>
              <a:tblPr>
                <a:noFill/>
                <a:tableStyleId>{9F86B3A9-A0D8-4519-A368-0C7362B1681E}</a:tableStyleId>
              </a:tblPr>
              <a:tblGrid>
                <a:gridCol w="4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k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0.71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0.71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0.82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0.81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0.85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0.85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0.87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0.87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0.89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0.88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0.90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0.89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0.91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0.91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4" name="Google Shape;314;p23" descr="{&quot;mathml&quot;:&quot;&lt;math style=\&quot;font-family:stix;font-size:16px;\&quot; xmlns=\&quot;http://www.w3.org/1998/Math/MathML\&quot;&gt;&lt;mstyle mathsize=\&quot;16px\&quot;&gt;&lt;msub&gt;&lt;mi mathcolor=\&quot;#FFFFFF\&quot;&gt;P&lt;/mi&gt;&lt;mrow mathcolor=\&quot;#FFFFFF\&quot;&gt;&lt;mi&gt;r&lt;/mi&gt;&lt;mi&gt;e&lt;/mi&gt;&lt;mi&gt;c&lt;/mi&gt;&lt;mi&gt;o&lt;/mi&gt;&lt;mi&gt;v&lt;/mi&gt;&lt;mi&gt;e&lt;/mi&gt;&lt;mi&gt;r&lt;/mi&gt;&lt;mi&gt;y&lt;/mi&gt;&lt;/mrow&gt;&lt;/msub&gt;&lt;/mstyle&gt;&lt;/math&gt;&quot;,&quot;truncated&quot;:false}" title="P com r e c o v e r y subscrito fim do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042" y="1387473"/>
            <a:ext cx="686816" cy="24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3" descr="{&quot;mathml&quot;:&quot;&lt;math style=\&quot;font-family:stix;font-size:16px;\&quot; xmlns=\&quot;http://www.w3.org/1998/Math/MathML\&quot;&gt;&lt;mstyle mathsize=\&quot;16px\&quot;&gt;&lt;msub&gt;&lt;msub mathcolor=\&quot;#FFFFFF\&quot;&gt;&lt;mi&gt;P&lt;/mi&gt;&lt;mrow&gt;&lt;mi&gt;r&lt;/mi&gt;&lt;mi&gt;e&lt;/mi&gt;&lt;mi&gt;c&lt;/mi&gt;&lt;mi&gt;o&lt;/mi&gt;&lt;mi&gt;v&lt;/mi&gt;&lt;mi&gt;e&lt;/mi&gt;&lt;mi&gt;r&lt;/mi&gt;&lt;mi&gt;y&lt;/mi&gt;&lt;/mrow&gt;&lt;/msub&gt;&lt;mrow mathcolor=\&quot;#FFFFFF\&quot;&gt;&lt;mi&gt;P&lt;/mi&gt;&lt;mi&gt;C&lt;/mi&gt;&lt;/mrow&gt;&lt;/msub&gt;&lt;/mstyle&gt;&lt;/math&gt;&quot;,&quot;truncated&quot;:false}" title="P com r e c o v e r y subscrito fim do subscrito com P C subscrito fim do subscr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5805" y="1387478"/>
            <a:ext cx="904240" cy="28854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3"/>
          <p:cNvSpPr txBox="1"/>
          <p:nvPr/>
        </p:nvSpPr>
        <p:spPr>
          <a:xfrm>
            <a:off x="4953000" y="2216700"/>
            <a:ext cx="38100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Normalized Brier Score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Performance Similar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Boa aplicação quando a aplicação envolver somar ou subtrair probabilidades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"/>
          <p:cNvSpPr txBox="1"/>
          <p:nvPr/>
        </p:nvSpPr>
        <p:spPr>
          <a:xfrm>
            <a:off x="880200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Valor das Métricas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22" name="Google Shape;322;p24"/>
          <p:cNvPicPr preferRelativeResize="0"/>
          <p:nvPr/>
        </p:nvPicPr>
        <p:blipFill rotWithShape="1">
          <a:blip r:embed="rId3">
            <a:alphaModFix/>
          </a:blip>
          <a:srcRect r="62891"/>
          <a:stretch/>
        </p:blipFill>
        <p:spPr>
          <a:xfrm>
            <a:off x="437925" y="1115500"/>
            <a:ext cx="2787349" cy="25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4"/>
          <p:cNvSpPr txBox="1"/>
          <p:nvPr/>
        </p:nvSpPr>
        <p:spPr>
          <a:xfrm>
            <a:off x="3135838" y="952463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Liverpool vs. Leeds United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aphicFrame>
        <p:nvGraphicFramePr>
          <p:cNvPr id="324" name="Google Shape;324;p24"/>
          <p:cNvGraphicFramePr/>
          <p:nvPr/>
        </p:nvGraphicFramePr>
        <p:xfrm>
          <a:off x="3632750" y="1321775"/>
          <a:ext cx="4631050" cy="3103135"/>
        </p:xfrm>
        <a:graphic>
          <a:graphicData uri="http://schemas.openxmlformats.org/drawingml/2006/table">
            <a:tbl>
              <a:tblPr>
                <a:noFill/>
                <a:tableStyleId>{DF610E7F-65D5-45FC-8556-46C133D0CDCF}</a:tableStyleId>
              </a:tblPr>
              <a:tblGrid>
                <a:gridCol w="72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Time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Action Type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Player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Team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1605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pass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Van Dijk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Liverpool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0.1617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1606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pass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Phillips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Leeds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0.151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1607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pass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Hélder Costa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Leeds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0.1509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1608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pass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Phillips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Leeds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0.2486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1609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dribble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Henderson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Liverpool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0.1721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25" name="Google Shape;3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950" y="1970935"/>
            <a:ext cx="634790" cy="30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7232" y="2418340"/>
            <a:ext cx="696232" cy="3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7954" y="2926904"/>
            <a:ext cx="634800" cy="27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28675" y="3453350"/>
            <a:ext cx="634800" cy="3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97950" y="4013700"/>
            <a:ext cx="634800" cy="30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4"/>
          <p:cNvSpPr txBox="1"/>
          <p:nvPr/>
        </p:nvSpPr>
        <p:spPr>
          <a:xfrm>
            <a:off x="7901600" y="1953050"/>
            <a:ext cx="362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=</a:t>
            </a:r>
            <a:endParaRPr sz="1600"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=</a:t>
            </a:r>
            <a:endParaRPr sz="1600"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=</a:t>
            </a:r>
            <a:endParaRPr sz="1600"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1" name="Google Shape;331;p24"/>
          <p:cNvSpPr txBox="1"/>
          <p:nvPr/>
        </p:nvSpPr>
        <p:spPr>
          <a:xfrm rot="10800000">
            <a:off x="7801400" y="3858825"/>
            <a:ext cx="4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21017"/>
                </a:solidFill>
                <a:latin typeface="Inter"/>
                <a:ea typeface="Inter"/>
                <a:cs typeface="Inter"/>
                <a:sym typeface="Inter"/>
              </a:rPr>
              <a:t>^</a:t>
            </a:r>
            <a:endParaRPr sz="1800">
              <a:solidFill>
                <a:srgbClr val="E2101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2" name="Google Shape;332;p24"/>
          <p:cNvSpPr txBox="1"/>
          <p:nvPr/>
        </p:nvSpPr>
        <p:spPr>
          <a:xfrm>
            <a:off x="7851500" y="3453350"/>
            <a:ext cx="46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rPr>
              <a:t>^</a:t>
            </a:r>
            <a:endParaRPr sz="1900" b="1">
              <a:solidFill>
                <a:schemeClr val="accent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33" name="Google Shape;333;p24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i&gt;y&lt;/mi&gt;&lt;/mrow&gt;&lt;/msub&gt;&lt;/mstyle&gt;&lt;/math&gt;&quot;,&quot;truncated&quot;:false}" title="P com r e c o v e r y subscrito fim do subscrit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17892" y="1430398"/>
            <a:ext cx="686816" cy="24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 t="8846" b="11095"/>
          <a:stretch/>
        </p:blipFill>
        <p:spPr>
          <a:xfrm>
            <a:off x="2023988" y="935100"/>
            <a:ext cx="1614325" cy="1829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/>
          <p:nvPr/>
        </p:nvSpPr>
        <p:spPr>
          <a:xfrm>
            <a:off x="381000" y="381000"/>
            <a:ext cx="381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Quem somos nós?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6" name="Google Shape;26;p7"/>
          <p:cNvSpPr txBox="1"/>
          <p:nvPr/>
        </p:nvSpPr>
        <p:spPr>
          <a:xfrm>
            <a:off x="1128350" y="2765075"/>
            <a:ext cx="34056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Ricardo Furbino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Graduando na Universidade Federal de Minas Gerais (UFMG;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Pesquisador no SALab (DCC-UFMG).  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4610050" y="2765075"/>
            <a:ext cx="3405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Hugo Rios-Neto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Mestrando na Universidade Federal de Minas Gerais (UFMG);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Pesquisador no SALab (DCC-UFMG). 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Cientista de Dados no Clube Atlético Mineiro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8" name="Google Shape;2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8300" y="935100"/>
            <a:ext cx="1409109" cy="18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3750" y="1338051"/>
            <a:ext cx="671901" cy="102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6">
            <a:alphaModFix/>
          </a:blip>
          <a:srcRect l="26788" r="56390" b="45661"/>
          <a:stretch/>
        </p:blipFill>
        <p:spPr>
          <a:xfrm>
            <a:off x="983138" y="1828875"/>
            <a:ext cx="817125" cy="5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 rotWithShape="1">
          <a:blip r:embed="rId6">
            <a:alphaModFix/>
          </a:blip>
          <a:srcRect l="49932"/>
          <a:stretch/>
        </p:blipFill>
        <p:spPr>
          <a:xfrm>
            <a:off x="3803700" y="1808013"/>
            <a:ext cx="1429137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"/>
          <p:cNvSpPr txBox="1"/>
          <p:nvPr/>
        </p:nvSpPr>
        <p:spPr>
          <a:xfrm>
            <a:off x="880200" y="381000"/>
            <a:ext cx="7383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Valor das Métricas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39" name="Google Shape;3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200" y="935101"/>
            <a:ext cx="5559600" cy="363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5"/>
          <p:cNvSpPr/>
          <p:nvPr/>
        </p:nvSpPr>
        <p:spPr>
          <a:xfrm>
            <a:off x="4676575" y="1889602"/>
            <a:ext cx="376626" cy="275878"/>
          </a:xfrm>
          <a:custGeom>
            <a:avLst/>
            <a:gdLst/>
            <a:ahLst/>
            <a:cxnLst/>
            <a:rect l="l" t="t" r="r" b="b"/>
            <a:pathLst>
              <a:path w="17875" h="15514" extrusionOk="0">
                <a:moveTo>
                  <a:pt x="10396" y="1268"/>
                </a:moveTo>
                <a:cubicBezTo>
                  <a:pt x="7478" y="-532"/>
                  <a:pt x="912" y="-386"/>
                  <a:pt x="182" y="1851"/>
                </a:cubicBezTo>
                <a:cubicBezTo>
                  <a:pt x="-547" y="4088"/>
                  <a:pt x="3101" y="12892"/>
                  <a:pt x="6019" y="14692"/>
                </a:cubicBezTo>
                <a:cubicBezTo>
                  <a:pt x="8937" y="16492"/>
                  <a:pt x="16963" y="14886"/>
                  <a:pt x="17692" y="12649"/>
                </a:cubicBezTo>
                <a:cubicBezTo>
                  <a:pt x="18422" y="10412"/>
                  <a:pt x="13314" y="3068"/>
                  <a:pt x="10396" y="1268"/>
                </a:cubicBezTo>
                <a:close/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Google Shape;341;p25"/>
          <p:cNvSpPr/>
          <p:nvPr/>
        </p:nvSpPr>
        <p:spPr>
          <a:xfrm>
            <a:off x="4143177" y="1920174"/>
            <a:ext cx="376626" cy="275878"/>
          </a:xfrm>
          <a:custGeom>
            <a:avLst/>
            <a:gdLst/>
            <a:ahLst/>
            <a:cxnLst/>
            <a:rect l="l" t="t" r="r" b="b"/>
            <a:pathLst>
              <a:path w="17875" h="15514" extrusionOk="0">
                <a:moveTo>
                  <a:pt x="10396" y="1268"/>
                </a:moveTo>
                <a:cubicBezTo>
                  <a:pt x="7478" y="-532"/>
                  <a:pt x="912" y="-386"/>
                  <a:pt x="182" y="1851"/>
                </a:cubicBezTo>
                <a:cubicBezTo>
                  <a:pt x="-547" y="4088"/>
                  <a:pt x="3101" y="12892"/>
                  <a:pt x="6019" y="14692"/>
                </a:cubicBezTo>
                <a:cubicBezTo>
                  <a:pt x="8937" y="16492"/>
                  <a:pt x="16963" y="14886"/>
                  <a:pt x="17692" y="12649"/>
                </a:cubicBezTo>
                <a:cubicBezTo>
                  <a:pt x="18422" y="10412"/>
                  <a:pt x="13314" y="3068"/>
                  <a:pt x="10396" y="1268"/>
                </a:cubicBezTo>
                <a:close/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"/>
          <p:cNvSpPr txBox="1"/>
          <p:nvPr/>
        </p:nvSpPr>
        <p:spPr>
          <a:xfrm>
            <a:off x="880200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Valor das Métricas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47" name="Google Shape;3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737" y="935100"/>
            <a:ext cx="5550525" cy="36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6"/>
          <p:cNvSpPr/>
          <p:nvPr/>
        </p:nvSpPr>
        <p:spPr>
          <a:xfrm>
            <a:off x="3862166" y="3368128"/>
            <a:ext cx="446875" cy="387850"/>
          </a:xfrm>
          <a:custGeom>
            <a:avLst/>
            <a:gdLst/>
            <a:ahLst/>
            <a:cxnLst/>
            <a:rect l="l" t="t" r="r" b="b"/>
            <a:pathLst>
              <a:path w="17875" h="15514" extrusionOk="0">
                <a:moveTo>
                  <a:pt x="10396" y="1268"/>
                </a:moveTo>
                <a:cubicBezTo>
                  <a:pt x="7478" y="-532"/>
                  <a:pt x="912" y="-386"/>
                  <a:pt x="182" y="1851"/>
                </a:cubicBezTo>
                <a:cubicBezTo>
                  <a:pt x="-547" y="4088"/>
                  <a:pt x="3101" y="12892"/>
                  <a:pt x="6019" y="14692"/>
                </a:cubicBezTo>
                <a:cubicBezTo>
                  <a:pt x="8937" y="16492"/>
                  <a:pt x="16963" y="14886"/>
                  <a:pt x="17692" y="12649"/>
                </a:cubicBezTo>
                <a:cubicBezTo>
                  <a:pt x="18422" y="10412"/>
                  <a:pt x="13314" y="3068"/>
                  <a:pt x="10396" y="1268"/>
                </a:cubicBezTo>
                <a:close/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/>
        </p:nvSpPr>
        <p:spPr>
          <a:xfrm>
            <a:off x="880200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Valor das Métricas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54" name="Google Shape;3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114" y="935102"/>
            <a:ext cx="6213775" cy="36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7"/>
          <p:cNvSpPr/>
          <p:nvPr/>
        </p:nvSpPr>
        <p:spPr>
          <a:xfrm>
            <a:off x="3583256" y="3433259"/>
            <a:ext cx="709850" cy="385450"/>
          </a:xfrm>
          <a:custGeom>
            <a:avLst/>
            <a:gdLst/>
            <a:ahLst/>
            <a:cxnLst/>
            <a:rect l="l" t="t" r="r" b="b"/>
            <a:pathLst>
              <a:path w="28394" h="15418" extrusionOk="0">
                <a:moveTo>
                  <a:pt x="21846" y="122"/>
                </a:moveTo>
                <a:cubicBezTo>
                  <a:pt x="17323" y="-364"/>
                  <a:pt x="2780" y="3721"/>
                  <a:pt x="542" y="6250"/>
                </a:cubicBezTo>
                <a:cubicBezTo>
                  <a:pt x="-1695" y="8779"/>
                  <a:pt x="3898" y="14811"/>
                  <a:pt x="8421" y="15297"/>
                </a:cubicBezTo>
                <a:cubicBezTo>
                  <a:pt x="12944" y="15784"/>
                  <a:pt x="25445" y="11698"/>
                  <a:pt x="27682" y="9169"/>
                </a:cubicBezTo>
                <a:cubicBezTo>
                  <a:pt x="29920" y="6640"/>
                  <a:pt x="26369" y="609"/>
                  <a:pt x="21846" y="122"/>
                </a:cubicBezTo>
                <a:close/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8"/>
          <p:cNvSpPr txBox="1"/>
          <p:nvPr/>
        </p:nvSpPr>
        <p:spPr>
          <a:xfrm>
            <a:off x="880200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Valor das Métricas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61" name="Google Shape;3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475" y="935100"/>
            <a:ext cx="5637050" cy="36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8"/>
          <p:cNvSpPr/>
          <p:nvPr/>
        </p:nvSpPr>
        <p:spPr>
          <a:xfrm>
            <a:off x="3807159" y="3435236"/>
            <a:ext cx="390325" cy="535775"/>
          </a:xfrm>
          <a:custGeom>
            <a:avLst/>
            <a:gdLst/>
            <a:ahLst/>
            <a:cxnLst/>
            <a:rect l="l" t="t" r="r" b="b"/>
            <a:pathLst>
              <a:path w="15613" h="21431" extrusionOk="0">
                <a:moveTo>
                  <a:pt x="11139" y="21346"/>
                </a:moveTo>
                <a:cubicBezTo>
                  <a:pt x="13717" y="21006"/>
                  <a:pt x="15905" y="13516"/>
                  <a:pt x="15516" y="9965"/>
                </a:cubicBezTo>
                <a:cubicBezTo>
                  <a:pt x="15127" y="6415"/>
                  <a:pt x="11382" y="-297"/>
                  <a:pt x="8804" y="43"/>
                </a:cubicBezTo>
                <a:cubicBezTo>
                  <a:pt x="6226" y="384"/>
                  <a:pt x="-340" y="8458"/>
                  <a:pt x="49" y="12008"/>
                </a:cubicBezTo>
                <a:cubicBezTo>
                  <a:pt x="438" y="15559"/>
                  <a:pt x="8561" y="21687"/>
                  <a:pt x="11139" y="21346"/>
                </a:cubicBezTo>
                <a:close/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"/>
          <p:cNvSpPr txBox="1"/>
          <p:nvPr/>
        </p:nvSpPr>
        <p:spPr>
          <a:xfrm>
            <a:off x="880200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Defensive Dynamic Impact (DDI)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68" name="Google Shape;368;p29"/>
          <p:cNvSpPr txBox="1"/>
          <p:nvPr/>
        </p:nvSpPr>
        <p:spPr>
          <a:xfrm>
            <a:off x="880200" y="935100"/>
            <a:ext cx="7383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Finalizando o Framework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DDI = </a:t>
            </a:r>
            <a:r>
              <a:rPr lang="en" sz="1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fdakflçdasãfkkd</a:t>
            </a:r>
            <a:r>
              <a:rPr lang="en" sz="12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–</a:t>
            </a:r>
            <a:r>
              <a:rPr lang="en" sz="1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sl~fksa~fksa~dfa</a:t>
            </a:r>
            <a:endParaRPr sz="12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graphicFrame>
        <p:nvGraphicFramePr>
          <p:cNvPr id="369" name="Google Shape;369;p29"/>
          <p:cNvGraphicFramePr/>
          <p:nvPr/>
        </p:nvGraphicFramePr>
        <p:xfrm>
          <a:off x="4326025" y="2003175"/>
          <a:ext cx="3937800" cy="1752600"/>
        </p:xfrm>
        <a:graphic>
          <a:graphicData uri="http://schemas.openxmlformats.org/drawingml/2006/table">
            <a:tbl>
              <a:tblPr>
                <a:noFill/>
                <a:tableStyleId>{9F86B3A9-A0D8-4519-A368-0C7362B1681E}</a:tableStyleId>
              </a:tblPr>
              <a:tblGrid>
                <a:gridCol w="13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Position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Team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DDI Médio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Leeds United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0.007540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Liverpool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0.006952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Manchester City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0.006837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Chelsea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0.005504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Southampton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0.002526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70" name="Google Shape;370;p29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i&gt;y&lt;/mi&gt;&lt;/mrow&gt;&lt;/msub&gt;&lt;/mstyle&gt;&lt;/math&gt;&quot;,&quot;truncated&quot;:false}" title="P com r e c o v e r y subscrito fim do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692" y="1345186"/>
            <a:ext cx="686816" cy="24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9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sub&gt;&lt;mi&gt;y&lt;/mi&gt;&lt;mrow&gt;&lt;mi&gt;P&lt;/mi&gt;&lt;mi&gt;C&lt;/mi&gt;&lt;/mrow&gt;&lt;/msub&gt;&lt;/mrow&gt;&lt;/msub&gt;&lt;/mstyle&gt;&lt;/math&gt;&quot;,&quot;truncated&quot;:false}" title="P com r e c o v e r y com P C subscrito fim do subscrito subscrito fim do subscr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6134" y="1316776"/>
            <a:ext cx="865632" cy="28244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9"/>
          <p:cNvSpPr txBox="1"/>
          <p:nvPr/>
        </p:nvSpPr>
        <p:spPr>
          <a:xfrm>
            <a:off x="762000" y="1980900"/>
            <a:ext cx="3564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Maiores valores de DDI: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O posicionamento do time sem a bola aumentou a chance deles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Menores valores de DDI: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O posicionamento do time sem a bola diminuiu a chance deles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/>
        </p:nvSpPr>
        <p:spPr>
          <a:xfrm>
            <a:off x="381000" y="1087500"/>
            <a:ext cx="38100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Onde no Campo?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82880" lvl="0" indent="-12191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Mapa de DDI do Leeds United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78" name="Google Shape;378;p30"/>
          <p:cNvSpPr txBox="1"/>
          <p:nvPr/>
        </p:nvSpPr>
        <p:spPr>
          <a:xfrm>
            <a:off x="381000" y="381000"/>
            <a:ext cx="381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Aplicações - Times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79" name="Google Shape;379;p3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0"/>
          <p:cNvSpPr txBox="1"/>
          <p:nvPr/>
        </p:nvSpPr>
        <p:spPr>
          <a:xfrm>
            <a:off x="4953000" y="1087500"/>
            <a:ext cx="38100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Mapa de DDI do Newcastle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81" name="Google Shape;3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1946175"/>
            <a:ext cx="3352800" cy="233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1950000"/>
            <a:ext cx="3352800" cy="23304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0"/>
          <p:cNvSpPr/>
          <p:nvPr/>
        </p:nvSpPr>
        <p:spPr>
          <a:xfrm>
            <a:off x="2249289" y="2071594"/>
            <a:ext cx="1667675" cy="1630175"/>
          </a:xfrm>
          <a:custGeom>
            <a:avLst/>
            <a:gdLst/>
            <a:ahLst/>
            <a:cxnLst/>
            <a:rect l="l" t="t" r="r" b="b"/>
            <a:pathLst>
              <a:path w="66707" h="65207" extrusionOk="0">
                <a:moveTo>
                  <a:pt x="43727" y="62857"/>
                </a:moveTo>
                <a:cubicBezTo>
                  <a:pt x="39902" y="65772"/>
                  <a:pt x="30369" y="63465"/>
                  <a:pt x="23326" y="63586"/>
                </a:cubicBezTo>
                <a:cubicBezTo>
                  <a:pt x="16283" y="63708"/>
                  <a:pt x="4990" y="66986"/>
                  <a:pt x="1468" y="63586"/>
                </a:cubicBezTo>
                <a:cubicBezTo>
                  <a:pt x="-2053" y="60186"/>
                  <a:pt x="2197" y="49500"/>
                  <a:pt x="2197" y="43185"/>
                </a:cubicBezTo>
                <a:cubicBezTo>
                  <a:pt x="2197" y="36870"/>
                  <a:pt x="1711" y="31466"/>
                  <a:pt x="1468" y="25698"/>
                </a:cubicBezTo>
                <a:cubicBezTo>
                  <a:pt x="1225" y="19930"/>
                  <a:pt x="375" y="12766"/>
                  <a:pt x="739" y="8576"/>
                </a:cubicBezTo>
                <a:cubicBezTo>
                  <a:pt x="1103" y="4387"/>
                  <a:pt x="-475" y="1715"/>
                  <a:pt x="3654" y="561"/>
                </a:cubicBezTo>
                <a:cubicBezTo>
                  <a:pt x="7783" y="-593"/>
                  <a:pt x="18773" y="1715"/>
                  <a:pt x="25512" y="1654"/>
                </a:cubicBezTo>
                <a:cubicBezTo>
                  <a:pt x="32252" y="1593"/>
                  <a:pt x="37412" y="76"/>
                  <a:pt x="44091" y="197"/>
                </a:cubicBezTo>
                <a:cubicBezTo>
                  <a:pt x="50770" y="319"/>
                  <a:pt x="62671" y="-835"/>
                  <a:pt x="65585" y="2383"/>
                </a:cubicBezTo>
                <a:cubicBezTo>
                  <a:pt x="68500" y="5601"/>
                  <a:pt x="65039" y="16530"/>
                  <a:pt x="61578" y="19505"/>
                </a:cubicBezTo>
                <a:cubicBezTo>
                  <a:pt x="58117" y="22480"/>
                  <a:pt x="49010" y="18898"/>
                  <a:pt x="44820" y="20234"/>
                </a:cubicBezTo>
                <a:cubicBezTo>
                  <a:pt x="40631" y="21570"/>
                  <a:pt x="36198" y="23209"/>
                  <a:pt x="36441" y="27520"/>
                </a:cubicBezTo>
                <a:cubicBezTo>
                  <a:pt x="36684" y="31831"/>
                  <a:pt x="45063" y="40210"/>
                  <a:pt x="46277" y="46099"/>
                </a:cubicBezTo>
                <a:cubicBezTo>
                  <a:pt x="47491" y="51989"/>
                  <a:pt x="47552" y="59943"/>
                  <a:pt x="43727" y="62857"/>
                </a:cubicBezTo>
                <a:close/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30"/>
          <p:cNvSpPr/>
          <p:nvPr/>
        </p:nvSpPr>
        <p:spPr>
          <a:xfrm>
            <a:off x="6791539" y="2160244"/>
            <a:ext cx="1667675" cy="1630175"/>
          </a:xfrm>
          <a:custGeom>
            <a:avLst/>
            <a:gdLst/>
            <a:ahLst/>
            <a:cxnLst/>
            <a:rect l="l" t="t" r="r" b="b"/>
            <a:pathLst>
              <a:path w="66707" h="65207" extrusionOk="0">
                <a:moveTo>
                  <a:pt x="43727" y="62857"/>
                </a:moveTo>
                <a:cubicBezTo>
                  <a:pt x="39902" y="65772"/>
                  <a:pt x="30369" y="63465"/>
                  <a:pt x="23326" y="63586"/>
                </a:cubicBezTo>
                <a:cubicBezTo>
                  <a:pt x="16283" y="63708"/>
                  <a:pt x="4990" y="66986"/>
                  <a:pt x="1468" y="63586"/>
                </a:cubicBezTo>
                <a:cubicBezTo>
                  <a:pt x="-2053" y="60186"/>
                  <a:pt x="2197" y="49500"/>
                  <a:pt x="2197" y="43185"/>
                </a:cubicBezTo>
                <a:cubicBezTo>
                  <a:pt x="2197" y="36870"/>
                  <a:pt x="1711" y="31466"/>
                  <a:pt x="1468" y="25698"/>
                </a:cubicBezTo>
                <a:cubicBezTo>
                  <a:pt x="1225" y="19930"/>
                  <a:pt x="375" y="12766"/>
                  <a:pt x="739" y="8576"/>
                </a:cubicBezTo>
                <a:cubicBezTo>
                  <a:pt x="1103" y="4387"/>
                  <a:pt x="-475" y="1715"/>
                  <a:pt x="3654" y="561"/>
                </a:cubicBezTo>
                <a:cubicBezTo>
                  <a:pt x="7783" y="-593"/>
                  <a:pt x="18773" y="1715"/>
                  <a:pt x="25512" y="1654"/>
                </a:cubicBezTo>
                <a:cubicBezTo>
                  <a:pt x="32252" y="1593"/>
                  <a:pt x="37412" y="76"/>
                  <a:pt x="44091" y="197"/>
                </a:cubicBezTo>
                <a:cubicBezTo>
                  <a:pt x="50770" y="319"/>
                  <a:pt x="62671" y="-835"/>
                  <a:pt x="65585" y="2383"/>
                </a:cubicBezTo>
                <a:cubicBezTo>
                  <a:pt x="68500" y="5601"/>
                  <a:pt x="65039" y="16530"/>
                  <a:pt x="61578" y="19505"/>
                </a:cubicBezTo>
                <a:cubicBezTo>
                  <a:pt x="58117" y="22480"/>
                  <a:pt x="49010" y="18898"/>
                  <a:pt x="44820" y="20234"/>
                </a:cubicBezTo>
                <a:cubicBezTo>
                  <a:pt x="40631" y="21570"/>
                  <a:pt x="36198" y="23209"/>
                  <a:pt x="36441" y="27520"/>
                </a:cubicBezTo>
                <a:cubicBezTo>
                  <a:pt x="36684" y="31831"/>
                  <a:pt x="45063" y="40210"/>
                  <a:pt x="46277" y="46099"/>
                </a:cubicBezTo>
                <a:cubicBezTo>
                  <a:pt x="47491" y="51989"/>
                  <a:pt x="47552" y="59943"/>
                  <a:pt x="43727" y="62857"/>
                </a:cubicBezTo>
                <a:close/>
              </a:path>
            </a:pathLst>
          </a:custGeom>
          <a:noFill/>
          <a:ln w="28575" cap="flat" cmpd="sng">
            <a:solidFill>
              <a:srgbClr val="E21017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85" name="Google Shape;385;p30"/>
          <p:cNvCxnSpPr/>
          <p:nvPr/>
        </p:nvCxnSpPr>
        <p:spPr>
          <a:xfrm rot="10800000">
            <a:off x="742200" y="4565275"/>
            <a:ext cx="3220200" cy="1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6" name="Google Shape;386;p30"/>
          <p:cNvCxnSpPr/>
          <p:nvPr/>
        </p:nvCxnSpPr>
        <p:spPr>
          <a:xfrm rot="10800000">
            <a:off x="5247900" y="4565275"/>
            <a:ext cx="3220200" cy="1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7" name="Google Shape;387;p30"/>
          <p:cNvSpPr txBox="1"/>
          <p:nvPr/>
        </p:nvSpPr>
        <p:spPr>
          <a:xfrm>
            <a:off x="685350" y="4153075"/>
            <a:ext cx="7773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Inter"/>
                <a:ea typeface="Inter"/>
                <a:cs typeface="Inter"/>
                <a:sym typeface="Inter"/>
              </a:rPr>
              <a:t>Att                                                   Def                            Att                                                Def</a:t>
            </a: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1"/>
          <p:cNvSpPr txBox="1"/>
          <p:nvPr/>
        </p:nvSpPr>
        <p:spPr>
          <a:xfrm>
            <a:off x="880200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Aplicações - Times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93" name="Google Shape;393;p31"/>
          <p:cNvSpPr txBox="1"/>
          <p:nvPr/>
        </p:nvSpPr>
        <p:spPr>
          <a:xfrm>
            <a:off x="880200" y="935100"/>
            <a:ext cx="7383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‘El Loco Bielsa’ vs. Jesse Marsch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Performance em DDI do Leeds United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graphicFrame>
        <p:nvGraphicFramePr>
          <p:cNvPr id="394" name="Google Shape;394;p31"/>
          <p:cNvGraphicFramePr/>
          <p:nvPr/>
        </p:nvGraphicFramePr>
        <p:xfrm>
          <a:off x="1253938" y="3786090"/>
          <a:ext cx="2998500" cy="770505"/>
        </p:xfrm>
        <a:graphic>
          <a:graphicData uri="http://schemas.openxmlformats.org/drawingml/2006/table">
            <a:tbl>
              <a:tblPr>
                <a:noFill/>
                <a:tableStyleId>{9F86B3A9-A0D8-4519-A368-0C7362B1681E}</a:tableStyleId>
              </a:tblPr>
              <a:tblGrid>
                <a:gridCol w="10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Período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# de Jogos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DDI Médio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01/07/2021 - 27/02/2022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64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0.00881009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5" name="Google Shape;395;p31"/>
          <p:cNvPicPr preferRelativeResize="0"/>
          <p:nvPr/>
        </p:nvPicPr>
        <p:blipFill rotWithShape="1">
          <a:blip r:embed="rId3">
            <a:alphaModFix/>
          </a:blip>
          <a:srcRect r="48987"/>
          <a:stretch/>
        </p:blipFill>
        <p:spPr>
          <a:xfrm>
            <a:off x="2080424" y="1740075"/>
            <a:ext cx="1345526" cy="182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1"/>
          <p:cNvPicPr preferRelativeResize="0"/>
          <p:nvPr/>
        </p:nvPicPr>
        <p:blipFill rotWithShape="1">
          <a:blip r:embed="rId4">
            <a:alphaModFix/>
          </a:blip>
          <a:srcRect l="26756" r="27823"/>
          <a:stretch/>
        </p:blipFill>
        <p:spPr>
          <a:xfrm>
            <a:off x="5668825" y="1740075"/>
            <a:ext cx="1475670" cy="1827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7" name="Google Shape;397;p31"/>
          <p:cNvGraphicFramePr/>
          <p:nvPr/>
        </p:nvGraphicFramePr>
        <p:xfrm>
          <a:off x="4907400" y="3786090"/>
          <a:ext cx="2998500" cy="770505"/>
        </p:xfrm>
        <a:graphic>
          <a:graphicData uri="http://schemas.openxmlformats.org/drawingml/2006/table">
            <a:tbl>
              <a:tblPr>
                <a:noFill/>
                <a:tableStyleId>{9F86B3A9-A0D8-4519-A368-0C7362B1681E}</a:tableStyleId>
              </a:tblPr>
              <a:tblGrid>
                <a:gridCol w="10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Período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# de Jogos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DDI Médio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27/02/2022 - 22/05/2022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12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0.00227839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/>
          <p:nvPr/>
        </p:nvSpPr>
        <p:spPr>
          <a:xfrm>
            <a:off x="880200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Aplicações - Jogadores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403" name="Google Shape;403;p32"/>
          <p:cNvSpPr txBox="1"/>
          <p:nvPr/>
        </p:nvSpPr>
        <p:spPr>
          <a:xfrm>
            <a:off x="880200" y="935100"/>
            <a:ext cx="73836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Melhores com alto P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Jogadores com as ações mais satisfatórias:                        &gt; 0.9 e não perdeu a posse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CONTAGEM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graphicFrame>
        <p:nvGraphicFramePr>
          <p:cNvPr id="404" name="Google Shape;404;p32"/>
          <p:cNvGraphicFramePr/>
          <p:nvPr/>
        </p:nvGraphicFramePr>
        <p:xfrm>
          <a:off x="1600200" y="2209800"/>
          <a:ext cx="5943600" cy="1752600"/>
        </p:xfrm>
        <a:graphic>
          <a:graphicData uri="http://schemas.openxmlformats.org/drawingml/2006/table">
            <a:tbl>
              <a:tblPr>
                <a:noFill/>
                <a:tableStyleId>{9F86B3A9-A0D8-4519-A368-0C7362B1681E}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Position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Player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Team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Count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Bruno Fernandes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Manchester United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96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Kevin De Bruyne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Manchester City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80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Harry Kane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Tottenham Hotspur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80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João Cancelo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Manchester City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73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Raphinha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Leeds United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70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5" name="Google Shape;405;p32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sub&gt;&lt;mi&gt;y&lt;/mi&gt;&lt;mrow&gt;&lt;mi&gt;P&lt;/mi&gt;&lt;mi&gt;C&lt;/mi&gt;&lt;/mrow&gt;&lt;/msub&gt;&lt;/mrow&gt;&lt;/msub&gt;&lt;/mstyle&gt;&lt;/math&gt;&quot;,&quot;truncated&quot;:false}" title="P com r e c o v e r y com P C subscrito fim do subscrito subscrito fim do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009" y="1319326"/>
            <a:ext cx="865632" cy="28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 txBox="1"/>
          <p:nvPr/>
        </p:nvSpPr>
        <p:spPr>
          <a:xfrm>
            <a:off x="880200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Aplicações - Jogadores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411" name="Google Shape;411;p33"/>
          <p:cNvSpPr txBox="1"/>
          <p:nvPr/>
        </p:nvSpPr>
        <p:spPr>
          <a:xfrm>
            <a:off x="880200" y="935100"/>
            <a:ext cx="73836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Possíveis “Bolas na Fogueira”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Top 5 jogadores que fizeram uma ação      e               -               &gt; 0.75 (contagem por 100 ações para aqueles que tem mais de 10 ações dessa natureza e onde           é performada por um companheiro).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graphicFrame>
        <p:nvGraphicFramePr>
          <p:cNvPr id="412" name="Google Shape;412;p33"/>
          <p:cNvGraphicFramePr/>
          <p:nvPr>
            <p:extLst>
              <p:ext uri="{D42A27DB-BD31-4B8C-83A1-F6EECF244321}">
                <p14:modId xmlns:p14="http://schemas.microsoft.com/office/powerpoint/2010/main" val="2846528412"/>
              </p:ext>
            </p:extLst>
          </p:nvPr>
        </p:nvGraphicFramePr>
        <p:xfrm>
          <a:off x="1600187" y="2096581"/>
          <a:ext cx="5943625" cy="2743200"/>
        </p:xfrm>
        <a:graphic>
          <a:graphicData uri="http://schemas.openxmlformats.org/drawingml/2006/table">
            <a:tbl>
              <a:tblPr>
                <a:noFill/>
                <a:tableStyleId>{9F86B3A9-A0D8-4519-A368-0C7362B1681E}</a:tableStyleId>
              </a:tblPr>
              <a:tblGrid>
                <a:gridCol w="118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48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Position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Player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Team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Count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Count/100 actions</a:t>
                      </a:r>
                      <a:endParaRPr sz="1000" b="1">
                        <a:solidFill>
                          <a:srgbClr val="FFFF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Bruno Fernandes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Manchester United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19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0.227572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2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Harry Maguire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Manchester United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14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0.202312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João Cancelo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Manchester City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0.189915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Ashley Westwood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Burnley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0.187011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Yves Bissouma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Brighton &amp; Hove Albion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11</a:t>
                      </a:r>
                      <a:endParaRPr sz="110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66666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0.179944</a:t>
                      </a:r>
                      <a:endParaRPr sz="1100" dirty="0">
                        <a:solidFill>
                          <a:srgbClr val="666666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657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13" name="Google Shape;4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750" y="243060"/>
            <a:ext cx="1004150" cy="100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5075" y="243050"/>
            <a:ext cx="1004150" cy="100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 descr="{&quot;mathml&quot;:&quot;&lt;math style=\&quot;font-family:stix;font-size:16px;\&quot; xmlns=\&quot;http://www.w3.org/1998/Math/MathML\&quot;&gt;&lt;mstyle mathsize=\&quot;16px\&quot;&gt;&lt;msub&gt;&lt;mi&gt;a&lt;/mi&gt;&lt;mi&gt;i&lt;/mi&gt;&lt;/msub&gt;&lt;/mstyle&gt;&lt;/math&gt;&quot;,&quot;truncated&quot;:false}" title="a com i subscrit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7576" y="1368774"/>
            <a:ext cx="180848" cy="1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sub&gt;&lt;mi&gt;c&lt;/mi&gt;&lt;msub&gt;&lt;mi&gt;a&lt;/mi&gt;&lt;mi&gt;i&lt;/mi&gt;&lt;/msub&gt;&lt;/msub&gt;&lt;/mrow&gt;&lt;/msub&gt;&lt;/mstyle&gt;&lt;/math&gt;&quot;,&quot;truncated&quot;:false}" title="P com r e c com a com i subscrito subscrito fim do subscrito subscrito fim do subscrit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3709" y="1237128"/>
            <a:ext cx="475488" cy="33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sub&gt;&lt;mi&gt;c&lt;/mi&gt;&lt;msub&gt;&lt;mi&gt;a&lt;/mi&gt;&lt;mrow&gt;&lt;mi&gt;i&lt;/mi&gt;&lt;mo&gt;+&lt;/mo&gt;&lt;mn&gt;1&lt;/mn&gt;&lt;/mrow&gt;&lt;/msub&gt;&lt;/msub&gt;&lt;/mrow&gt;&lt;/msub&gt;&lt;/mstyle&gt;&lt;/math&gt;&quot;,&quot;truncated&quot;:false}" title="P com r e c com a com i mais 1 subscrito fim do subscrito subscrito fim do subscrito subscrito fim do subscrit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9432" y="1237203"/>
            <a:ext cx="629920" cy="33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3" descr="{&quot;mathml&quot;:&quot;&lt;math style=\&quot;font-family:stix;font-size:16px;\&quot; xmlns=\&quot;http://www.w3.org/1998/Math/MathML\&quot;&gt;&lt;mstyle mathsize=\&quot;16px\&quot;&gt;&lt;msub&gt;&lt;mi&gt;a&lt;/mi&gt;&lt;mrow&gt;&lt;mi&gt;i&lt;/mi&gt;&lt;mo&gt;+&lt;/mo&gt;&lt;mn&gt;1&lt;/mn&gt;&lt;/mrow&gt;&lt;/msub&gt;&lt;/mstyle&gt;&lt;/math&gt;&quot;,&quot;truncated&quot;:false}" title="a com i mais 1 subscrito fim do subscrit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0277" y="1603633"/>
            <a:ext cx="414528" cy="180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4"/>
          <p:cNvSpPr txBox="1"/>
          <p:nvPr/>
        </p:nvSpPr>
        <p:spPr>
          <a:xfrm>
            <a:off x="381000" y="1087500"/>
            <a:ext cx="38100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Novo Framework e Novas Métricas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                  e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DDI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Novos insights para Times e Jogadores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424" name="Google Shape;424;p34"/>
          <p:cNvSpPr txBox="1"/>
          <p:nvPr/>
        </p:nvSpPr>
        <p:spPr>
          <a:xfrm>
            <a:off x="381000" y="381000"/>
            <a:ext cx="381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Conclusão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425" name="Google Shape;425;p3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4"/>
          <p:cNvSpPr txBox="1"/>
          <p:nvPr/>
        </p:nvSpPr>
        <p:spPr>
          <a:xfrm>
            <a:off x="4953000" y="1087500"/>
            <a:ext cx="38100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Trabalho Futuro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Python Package de Pitch Control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Expandir para Tracking Data Tradicional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Explorar mais métricas de PC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27" name="Google Shape;427;p34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i&gt;y&lt;/mi&gt;&lt;/mrow&gt;&lt;/msub&gt;&lt;/mstyle&gt;&lt;/math&gt;&quot;,&quot;truncated&quot;:false}" title="P com r e c o v e r y subscrito fim do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717" y="1423498"/>
            <a:ext cx="686816" cy="24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4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sub&gt;&lt;mi&gt;y&lt;/mi&gt;&lt;mrow&gt;&lt;mi&gt;P&lt;/mi&gt;&lt;mi&gt;C&lt;/mi&gt;&lt;/mrow&gt;&lt;/msub&gt;&lt;/mrow&gt;&lt;/msub&gt;&lt;/mstyle&gt;&lt;/math&gt;&quot;,&quot;truncated&quot;:false}" title="P com r e c o v e r y com P C subscrito fim do subscrito subscrito fim do subscr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434" y="1423501"/>
            <a:ext cx="865632" cy="28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Introdução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7" name="Google Shape;37;p8"/>
          <p:cNvSpPr txBox="1"/>
          <p:nvPr/>
        </p:nvSpPr>
        <p:spPr>
          <a:xfrm>
            <a:off x="381000" y="935100"/>
            <a:ext cx="83820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Pressão - Como avaliar pressão?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“Ter a bola de volta o mais rápido possível”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“Não deixar eles respirarem” 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5"/>
          <p:cNvSpPr txBox="1"/>
          <p:nvPr/>
        </p:nvSpPr>
        <p:spPr>
          <a:xfrm>
            <a:off x="609575" y="609600"/>
            <a:ext cx="65403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Muito obrigado a você!</a:t>
            </a:r>
            <a:endParaRPr sz="44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434" name="Google Shape;43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75" y="4090126"/>
            <a:ext cx="1828803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5"/>
          <p:cNvPicPr preferRelativeResize="0"/>
          <p:nvPr/>
        </p:nvPicPr>
        <p:blipFill rotWithShape="1">
          <a:blip r:embed="rId4">
            <a:alphaModFix/>
          </a:blip>
          <a:srcRect t="8846" b="11095"/>
          <a:stretch/>
        </p:blipFill>
        <p:spPr>
          <a:xfrm>
            <a:off x="1329400" y="1295075"/>
            <a:ext cx="1126221" cy="12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5"/>
          <p:cNvSpPr txBox="1"/>
          <p:nvPr/>
        </p:nvSpPr>
        <p:spPr>
          <a:xfrm>
            <a:off x="2932025" y="2767538"/>
            <a:ext cx="46191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21017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@hugoriosneto</a:t>
            </a:r>
            <a:endParaRPr sz="1800">
              <a:solidFill>
                <a:srgbClr val="E21017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21017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@hugoriosneto</a:t>
            </a:r>
            <a:endParaRPr sz="1800">
              <a:solidFill>
                <a:srgbClr val="E21017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21017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@hugoriosneto</a:t>
            </a:r>
            <a:endParaRPr sz="1800">
              <a:solidFill>
                <a:srgbClr val="E21017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21017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hugoriosneto@dcc.ufmg.br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37" name="Google Shape;437;p35"/>
          <p:cNvSpPr txBox="1"/>
          <p:nvPr/>
        </p:nvSpPr>
        <p:spPr>
          <a:xfrm>
            <a:off x="2932025" y="1370025"/>
            <a:ext cx="46920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21017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@ricardo-furbino</a:t>
            </a:r>
            <a:endParaRPr sz="1800">
              <a:solidFill>
                <a:srgbClr val="E21017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21017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@ri_furbino</a:t>
            </a:r>
            <a:endParaRPr sz="1800">
              <a:solidFill>
                <a:srgbClr val="E21017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21017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@fubininho</a:t>
            </a:r>
            <a:endParaRPr sz="1800">
              <a:solidFill>
                <a:srgbClr val="E21017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21017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ricardofurbino@dcc.ufmg.br</a:t>
            </a:r>
            <a:endParaRPr sz="1800">
              <a:solidFill>
                <a:srgbClr val="E21017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438" name="Google Shape;43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8575" y="1650550"/>
            <a:ext cx="263500" cy="2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8185" y="1446250"/>
            <a:ext cx="204280" cy="2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8175" y="1914050"/>
            <a:ext cx="204300" cy="2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8175" y="2165200"/>
            <a:ext cx="204300" cy="2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8575" y="3087800"/>
            <a:ext cx="263500" cy="2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8185" y="2914663"/>
            <a:ext cx="204280" cy="2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8175" y="3349400"/>
            <a:ext cx="204300" cy="2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8175" y="3553700"/>
            <a:ext cx="204300" cy="2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0988" y="2692596"/>
            <a:ext cx="983054" cy="127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32125" y="2186868"/>
            <a:ext cx="2272203" cy="7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/>
        </p:nvSpPr>
        <p:spPr>
          <a:xfrm>
            <a:off x="381000" y="2420725"/>
            <a:ext cx="2763600" cy="1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VAEP </a:t>
            </a:r>
            <a:r>
              <a:rPr lang="en" sz="12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(DTAI - KU Leuven)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Classificadores Probabilísticos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Conceito de Actions (SPADL representation)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81000" y="19860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Trabalho Relacionado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3195000" y="2420725"/>
            <a:ext cx="26628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VPEP </a:t>
            </a:r>
            <a:r>
              <a:rPr lang="en" sz="12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(DTAI - KU Leuven)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Pressure Events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381000" y="935100"/>
            <a:ext cx="83820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Pressão - Como avaliar pressão?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“Ter a bola de volta o mais rápido possível”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“Não deixar eles respirarem” </a:t>
            </a: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Introdução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47" name="Google Shape;47;p9"/>
          <p:cNvSpPr txBox="1"/>
          <p:nvPr/>
        </p:nvSpPr>
        <p:spPr>
          <a:xfrm>
            <a:off x="5908200" y="2420725"/>
            <a:ext cx="28548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MEPS </a:t>
            </a:r>
            <a:r>
              <a:rPr lang="en" sz="12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(DTAI - KU Leuven)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Tracking Data -&gt; Features Espaciais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Pitch Control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8" name="Google Shape;48;p9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i&gt;y&lt;/mi&gt;&lt;/mrow&gt;&lt;/msub&gt;&lt;/mstyle&gt;&lt;/math&gt;&quot;,&quot;truncated&quot;:false}" title="P com r e c o v e r y subscrito fim do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392" y="2822223"/>
            <a:ext cx="686816" cy="24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>
            <a:off x="381000" y="19860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Trabalho Relacionado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3195000" y="2420725"/>
            <a:ext cx="26628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VPEP </a:t>
            </a:r>
            <a:r>
              <a:rPr lang="en" sz="12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(DTAI - KU Leuven)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Pressure Events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55" name="Google Shape;55;p10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Introdução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56" name="Google Shape;56;p10"/>
          <p:cNvSpPr txBox="1"/>
          <p:nvPr/>
        </p:nvSpPr>
        <p:spPr>
          <a:xfrm>
            <a:off x="5908200" y="2420725"/>
            <a:ext cx="28548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MEPS </a:t>
            </a:r>
            <a:r>
              <a:rPr lang="en" sz="12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(DTAI - KU Leuven)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Tracking Data -&gt; Features Espaciais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Pitch Control (!!)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381000" y="2420725"/>
            <a:ext cx="2763600" cy="1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VAEP </a:t>
            </a:r>
            <a:r>
              <a:rPr lang="en" sz="12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(DTAI - KU Leuven)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Classificadores Probabilísticos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Conceito de Actions (SPADL representation)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381000" y="935100"/>
            <a:ext cx="838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Generalized Action based Ball Recovery Model using 360° data - GABR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3195000" y="1304400"/>
            <a:ext cx="26628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Todas as Actions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Generalized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60" name="Google Shape;60;p10"/>
          <p:cNvSpPr txBox="1"/>
          <p:nvPr/>
        </p:nvSpPr>
        <p:spPr>
          <a:xfrm>
            <a:off x="381000" y="1304400"/>
            <a:ext cx="2763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Label de Mudança de Posse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Ball Recovery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908200" y="1304400"/>
            <a:ext cx="28548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Mais Features de Pitch Control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Using 360° data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62" name="Google Shape;62;p10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i&gt;y&lt;/mi&gt;&lt;/mrow&gt;&lt;/msub&gt;&lt;/mstyle&gt;&lt;/math&gt;&quot;,&quot;truncated&quot;:false}" title="P com r e c o v e r y subscrito fim do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392" y="2822223"/>
            <a:ext cx="686816" cy="24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/>
        </p:nvSpPr>
        <p:spPr>
          <a:xfrm>
            <a:off x="381000" y="19860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Nós propomos: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Introdução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381000" y="935100"/>
            <a:ext cx="838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Generalized Action based Ball Recovery Model using 360° data - GABR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3195000" y="1304400"/>
            <a:ext cx="26628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" lvl="0" indent="-1219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Todas as Actions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Generalized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1" name="Google Shape;71;p11"/>
          <p:cNvSpPr txBox="1"/>
          <p:nvPr/>
        </p:nvSpPr>
        <p:spPr>
          <a:xfrm>
            <a:off x="381000" y="1304400"/>
            <a:ext cx="2763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" lvl="0" indent="-1219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Label de Mudança de Posse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Ball Recovery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5908200" y="1304400"/>
            <a:ext cx="28548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Novas Features de Pitch Control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Using 360° data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3195000" y="2420725"/>
            <a:ext cx="2763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" lvl="0" indent="-1219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Novas Métricas de PC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381000" y="2420725"/>
            <a:ext cx="2763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" lvl="0" indent="-1219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Nova Forma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2002450" y="3471625"/>
            <a:ext cx="20466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" lvl="0" indent="-121919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Classificadores Probabilísticos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Model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76" name="Google Shape;76;p11"/>
          <p:cNvCxnSpPr>
            <a:stCxn id="75" idx="1"/>
            <a:endCxn id="74" idx="2"/>
          </p:cNvCxnSpPr>
          <p:nvPr/>
        </p:nvCxnSpPr>
        <p:spPr>
          <a:xfrm rot="10800000">
            <a:off x="1762750" y="3130675"/>
            <a:ext cx="239700" cy="802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1"/>
          <p:cNvCxnSpPr>
            <a:endCxn id="73" idx="2"/>
          </p:cNvCxnSpPr>
          <p:nvPr/>
        </p:nvCxnSpPr>
        <p:spPr>
          <a:xfrm rot="-5400000">
            <a:off x="3990300" y="3240025"/>
            <a:ext cx="695700" cy="477300"/>
          </a:xfrm>
          <a:prstGeom prst="bentConnector3">
            <a:avLst>
              <a:gd name="adj1" fmla="val -15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1"/>
          <p:cNvCxnSpPr/>
          <p:nvPr/>
        </p:nvCxnSpPr>
        <p:spPr>
          <a:xfrm>
            <a:off x="569075" y="3137175"/>
            <a:ext cx="2378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E2101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1"/>
          <p:cNvCxnSpPr/>
          <p:nvPr/>
        </p:nvCxnSpPr>
        <p:spPr>
          <a:xfrm>
            <a:off x="3312275" y="3137175"/>
            <a:ext cx="2378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E2101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0" name="Google Shape;80;p11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i&gt;y&lt;/mi&gt;&lt;/mrow&gt;&lt;/msub&gt;&lt;mo&gt;&amp;#xA0;&lt;/mo&gt;&lt;mo&gt;=&lt;/mo&gt;&lt;mo&gt;&amp;#xA0;&lt;/mo&gt;&lt;mi&gt;P&lt;/mi&gt;&lt;mo&gt;(&lt;/mo&gt;&lt;msub&gt;&lt;mi&gt;S&lt;/mi&gt;&lt;mi&gt;i&lt;/mi&gt;&lt;/msub&gt;&lt;mo&gt;,&lt;/mo&gt;&lt;mo&gt;&amp;#xA0;&lt;/mo&gt;&lt;mi&gt;A&lt;/mi&gt;&lt;mo&gt;)&lt;/mo&gt;&lt;/mstyle&gt;&lt;/math&gt;&quot;,&quot;truncated&quot;:false}" title="P com r e c o v e r y subscrito fim do subscrito espaço igual a espaço P parêntese esquerdo S com i subscrito vírgula espaço A parêntese dire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030" y="2525038"/>
            <a:ext cx="1818640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 descr="{&quot;mathml&quot;:&quot;&lt;math style=\&quot;font-family:stix;font-size:16px;\&quot; xmlns=\&quot;http://www.w3.org/1998/Math/MathML\&quot;&gt;&lt;mstyle mathsize=\&quot;16px\&quot;&gt;&lt;msub&gt;&lt;msub&gt;&lt;mi&gt;P&lt;/mi&gt;&lt;mrow&gt;&lt;mi&gt;r&lt;/mi&gt;&lt;mi&gt;e&lt;/mi&gt;&lt;mi&gt;c&lt;/mi&gt;&lt;mi&gt;o&lt;/mi&gt;&lt;mi&gt;v&lt;/mi&gt;&lt;mi&gt;e&lt;/mi&gt;&lt;mi&gt;r&lt;/mi&gt;&lt;mi&gt;y&lt;/mi&gt;&lt;/mrow&gt;&lt;/msub&gt;&lt;mrow&gt;&lt;mi&gt;P&lt;/mi&gt;&lt;mi&gt;C&lt;/mi&gt;&lt;/mrow&gt;&lt;/msub&gt;&lt;mo&gt;&amp;#xA0;&lt;/mo&gt;&lt;mo&gt;=&lt;/mo&gt;&lt;mo&gt;&amp;#xA0;&lt;/mo&gt;&lt;mi&gt;P&lt;/mi&gt;&lt;mo&gt;(&lt;/mo&gt;&lt;msub&gt;&lt;mi&gt;S&lt;/mi&gt;&lt;mi&gt;i&lt;/mi&gt;&lt;/msub&gt;&lt;mo&gt;,&lt;/mo&gt;&lt;mo&gt;&amp;#xA0;&lt;/mo&gt;&lt;mi&gt;A&lt;/mi&gt;&lt;mo&gt;&amp;#x222A;&lt;/mo&gt;&lt;mi&gt;T&lt;/mi&gt;&lt;mo&gt;)&lt;/mo&gt;&lt;/mstyle&gt;&lt;/math&gt;&quot;,&quot;truncated&quot;:false}" title="P com r e c o v e r y subscrito fim do subscrito com P C subscrito fim do subscrito espaço igual a espaço P parêntese esquerdo S com i subscrito vírgula espaço A união T parêntese dire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592" y="2508693"/>
            <a:ext cx="2363216" cy="2946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/>
        </p:nvSpPr>
        <p:spPr>
          <a:xfrm>
            <a:off x="5908200" y="2420725"/>
            <a:ext cx="2854800" cy="16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Novas Métricas baseadas nos modelos probabilísticos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nter Light"/>
              <a:buChar char="○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Defensive Dynamics Impact (DDI)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Novos Insights na atuação de Times e Jogadores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/>
        </p:nvSpPr>
        <p:spPr>
          <a:xfrm>
            <a:off x="880275" y="381000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Label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880200" y="935100"/>
            <a:ext cx="73836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Definição de Ball Recovery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“Uma recuperação da bola acontece sempre que o Nome do Time com a Posse muda de uma ação para a próxima no Dataset”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 no futuro -&gt; Janela-de-Ação Ball-recovery label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89" name="Google Shape;89;p12" descr="{&quot;mathml&quot;:&quot;&lt;math style=\&quot;font-family:stix;font-size:16px;\&quot; xmlns=\&quot;http://www.w3.org/1998/Math/MathML\&quot;&gt;&lt;mstyle mathsize=\&quot;16px\&quot;&gt;&lt;mi&gt;k&lt;/mi&gt;&lt;/mstyle&gt;&lt;/math&gt;&quot;,&quot;truncated&quot;:false}" title="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4450" y="2259730"/>
            <a:ext cx="101600" cy="14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/>
        </p:nvSpPr>
        <p:spPr>
          <a:xfrm>
            <a:off x="381000" y="1087500"/>
            <a:ext cx="3810000" cy="16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Dado um Estado do Jogo de tamanho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Qual é a </a:t>
            </a:r>
            <a:r>
              <a:rPr lang="en" sz="12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probabilidade</a:t>
            </a: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que o time sem a posse vai recuperá-la no futuro próximo, considerando apenas </a:t>
            </a:r>
            <a:r>
              <a:rPr lang="en" sz="12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non-pitch control features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81000" y="381000"/>
            <a:ext cx="381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Estimativas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3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i&gt;y&lt;/mi&gt;&lt;/mrow&gt;&lt;/msub&gt;&lt;/mstyle&gt;&lt;/math&gt;&quot;,&quot;truncated&quot;:false}" title="P com r e c o v e r y subscrito fim do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2" y="1087498"/>
            <a:ext cx="686816" cy="24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sub&gt;&lt;mi&gt;y&lt;/mi&gt;&lt;mrow&gt;&lt;mi&gt;P&lt;/mi&gt;&lt;mi&gt;C&lt;/mi&gt;&lt;/mrow&gt;&lt;/msub&gt;&lt;/mrow&gt;&lt;/msub&gt;&lt;/mstyle&gt;&lt;/math&gt;&quot;,&quot;truncated&quot;:false}" title="P com r e c o v e r y com P C subscrito fim do subscrito subscrito fim do subscr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09" y="1070226"/>
            <a:ext cx="865632" cy="28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 descr="{&quot;mathml&quot;:&quot;&lt;math style=\&quot;font-family:stix;font-size:16px;\&quot; xmlns=\&quot;http://www.w3.org/1998/Math/MathML\&quot;&gt;&lt;mstyle mathsize=\&quot;16px\&quot;&gt;&lt;mi&gt;&amp;#x3C4;&lt;/mi&gt;&lt;/mstyle&gt;&lt;/math&gt;&quot;,&quot;truncated&quot;:false}" title="tau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5448" y="1572896"/>
            <a:ext cx="95504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 descr="{&quot;mathml&quot;:&quot;&lt;math style=\&quot;font-family:stix;font-size:16px;\&quot; xmlns=\&quot;http://www.w3.org/1998/Math/MathML\&quot;&gt;&lt;mstyle mathsize=\&quot;16px\&quot;&gt;&lt;mi&gt;&amp;#x3C4;&lt;/mi&gt;&lt;/mstyle&gt;&lt;/math&gt;&quot;,&quot;truncated&quot;:false}" title="tau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5248" y="1572896"/>
            <a:ext cx="95504" cy="894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4953000" y="1087500"/>
            <a:ext cx="3810000" cy="1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Dado um Estado do Jogo de tamanho 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Qual é a </a:t>
            </a:r>
            <a:r>
              <a:rPr lang="en" sz="12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probabilidade</a:t>
            </a: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que o time sem a posse vai recuperá-la no futuro próximo, considerando também </a:t>
            </a:r>
            <a:r>
              <a:rPr lang="en" sz="12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pitch control features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81000" y="381000"/>
            <a:ext cx="381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21017"/>
                </a:solidFill>
                <a:latin typeface="Inter Light"/>
                <a:ea typeface="Inter Light"/>
                <a:cs typeface="Inter Light"/>
                <a:sym typeface="Inter Light"/>
              </a:rPr>
              <a:t>Features</a:t>
            </a:r>
            <a:endParaRPr sz="24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381000" y="1087500"/>
            <a:ext cx="38100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SPADL Features</a:t>
            </a:r>
            <a:endParaRPr sz="1200">
              <a:solidFill>
                <a:srgbClr val="E21017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Complex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Game Context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4953000" y="1087500"/>
            <a:ext cx="3810000" cy="17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SPADL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Complex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Game Context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22860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21017"/>
              </a:buClr>
              <a:buSzPts val="1200"/>
              <a:buFont typeface="Inter Light"/>
              <a:buChar char="●"/>
            </a:pPr>
            <a:r>
              <a:rPr lang="en" sz="12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Pitch Control Features</a:t>
            </a:r>
            <a:endParaRPr sz="12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110" name="Google Shape;110;p14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i&gt;y&lt;/mi&gt;&lt;/mrow&gt;&lt;/msub&gt;&lt;/mstyle&gt;&lt;/math&gt;&quot;,&quot;truncated&quot;:false}" title="P com r e c o v e r y subscrito fim do subscri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2" y="1187873"/>
            <a:ext cx="686816" cy="24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{&quot;mathml&quot;:&quot;&lt;math style=\&quot;font-family:stix;font-size:16px;\&quot; xmlns=\&quot;http://www.w3.org/1998/Math/MathML\&quot;&gt;&lt;mstyle mathsize=\&quot;16px\&quot;&gt;&lt;msub&gt;&lt;mi&gt;P&lt;/mi&gt;&lt;mrow&gt;&lt;mi&gt;r&lt;/mi&gt;&lt;mi&gt;e&lt;/mi&gt;&lt;mi&gt;c&lt;/mi&gt;&lt;mi&gt;o&lt;/mi&gt;&lt;mi&gt;v&lt;/mi&gt;&lt;mi&gt;e&lt;/mi&gt;&lt;mi&gt;r&lt;/mi&gt;&lt;msub&gt;&lt;mi&gt;y&lt;/mi&gt;&lt;mrow&gt;&lt;mi&gt;P&lt;/mi&gt;&lt;mi&gt;C&lt;/mi&gt;&lt;/mrow&gt;&lt;/msub&gt;&lt;/mrow&gt;&lt;/msub&gt;&lt;/mstyle&gt;&lt;/math&gt;&quot;,&quot;truncated&quot;:false}" title="P com r e c o v e r y com P C subscrito fim do subscrito subscrito fim do subscri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09" y="1170601"/>
            <a:ext cx="865632" cy="28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ference 2022 - Research Trac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Microsoft Office PowerPoint</Application>
  <PresentationFormat>Apresentação na tela (16:9)</PresentationFormat>
  <Paragraphs>367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Inter</vt:lpstr>
      <vt:lpstr>Inter Light</vt:lpstr>
      <vt:lpstr>Roboto</vt:lpstr>
      <vt:lpstr>Inter ExtraBold</vt:lpstr>
      <vt:lpstr>Inter Medium</vt:lpstr>
      <vt:lpstr>Conference 2022 - Research Track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Ricardo Furbino</cp:lastModifiedBy>
  <cp:revision>1</cp:revision>
  <dcterms:modified xsi:type="dcterms:W3CDTF">2022-10-20T22:07:06Z</dcterms:modified>
</cp:coreProperties>
</file>